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56"/>
  </p:notesMasterIdLst>
  <p:sldIdLst>
    <p:sldId id="259" r:id="rId2"/>
    <p:sldId id="260" r:id="rId3"/>
    <p:sldId id="261" r:id="rId4"/>
    <p:sldId id="262" r:id="rId5"/>
    <p:sldId id="263" r:id="rId6"/>
    <p:sldId id="320" r:id="rId7"/>
    <p:sldId id="264" r:id="rId8"/>
    <p:sldId id="265" r:id="rId9"/>
    <p:sldId id="266" r:id="rId10"/>
    <p:sldId id="267" r:id="rId11"/>
    <p:sldId id="316" r:id="rId12"/>
    <p:sldId id="268" r:id="rId13"/>
    <p:sldId id="269" r:id="rId14"/>
    <p:sldId id="270" r:id="rId15"/>
    <p:sldId id="271" r:id="rId16"/>
    <p:sldId id="317" r:id="rId17"/>
    <p:sldId id="32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318" r:id="rId31"/>
    <p:sldId id="319"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5" r:id="rId48"/>
    <p:sldId id="306" r:id="rId49"/>
    <p:sldId id="307" r:id="rId50"/>
    <p:sldId id="308" r:id="rId51"/>
    <p:sldId id="309" r:id="rId52"/>
    <p:sldId id="310" r:id="rId53"/>
    <p:sldId id="313" r:id="rId54"/>
    <p:sldId id="314" r:id="rId55"/>
  </p:sldIdLst>
  <p:sldSz cx="13004800" cy="7302500"/>
  <p:notesSz cx="6858000" cy="9144000"/>
  <p:embeddedFontLst>
    <p:embeddedFont>
      <p:font typeface="Georgia" panose="02040502050405020303" pitchFamily="18" charset="0"/>
      <p:regular r:id="rId57"/>
      <p:bold r:id="rId58"/>
      <p:italic r:id="rId59"/>
      <p:boldItalic r:id="rId60"/>
    </p:embeddedFont>
    <p:embeddedFont>
      <p:font typeface="Oswald" panose="020B0604020202020204" charset="0"/>
      <p:regular r:id="rId61"/>
      <p:bold r:id="rId62"/>
    </p:embeddedFont>
    <p:embeddedFont>
      <p:font typeface="Impact" panose="020B0806030902050204" pitchFamily="34" charset="0"/>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9" autoAdjust="0"/>
    <p:restoredTop sz="94660"/>
  </p:normalViewPr>
  <p:slideViewPr>
    <p:cSldViewPr>
      <p:cViewPr varScale="1">
        <p:scale>
          <a:sx n="82" d="100"/>
          <a:sy n="82" d="100"/>
        </p:scale>
        <p:origin x="-612" y="-78"/>
      </p:cViewPr>
      <p:guideLst>
        <p:guide orient="horz" pos="2300"/>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defRPr/>
            </a:lvl1pPr>
            <a:lvl2pPr marL="0" marR="0" lvl="1" indent="228600" algn="l" rtl="0">
              <a:spcBef>
                <a:spcPts val="0"/>
              </a:spcBef>
              <a:defRPr/>
            </a:lvl2pPr>
            <a:lvl3pPr marL="0" marR="0" lvl="2" indent="457200" algn="l" rtl="0">
              <a:spcBef>
                <a:spcPts val="0"/>
              </a:spcBef>
              <a:defRPr/>
            </a:lvl3pPr>
            <a:lvl4pPr marL="0" marR="0" lvl="3" indent="685800" algn="l" rtl="0">
              <a:spcBef>
                <a:spcPts val="0"/>
              </a:spcBef>
              <a:defRPr/>
            </a:lvl4pPr>
            <a:lvl5pPr marL="0" marR="0" lvl="4" indent="914400" algn="l" rtl="0">
              <a:spcBef>
                <a:spcPts val="0"/>
              </a:spcBef>
              <a:defRPr/>
            </a:lvl5pPr>
            <a:lvl6pPr marL="0" marR="0" lvl="5" indent="1143000" algn="l" rtl="0">
              <a:spcBef>
                <a:spcPts val="0"/>
              </a:spcBef>
              <a:defRPr/>
            </a:lvl6pPr>
            <a:lvl7pPr marL="0" marR="0" lvl="6" indent="1371600" algn="l" rtl="0">
              <a:spcBef>
                <a:spcPts val="0"/>
              </a:spcBef>
              <a:defRPr/>
            </a:lvl7pPr>
            <a:lvl8pPr marL="0" marR="0" lvl="7" indent="1600200" algn="l" rtl="0">
              <a:spcBef>
                <a:spcPts val="0"/>
              </a:spcBef>
              <a:defRPr/>
            </a:lvl8pPr>
            <a:lvl9pPr marL="0" marR="0" lvl="8" indent="1828800" algn="l" rtl="0">
              <a:spcBef>
                <a:spcPts val="0"/>
              </a:spcBef>
              <a:defRPr/>
            </a:lvl9pPr>
          </a:lstStyle>
          <a:p>
            <a:endParaRPr/>
          </a:p>
        </p:txBody>
      </p:sp>
    </p:spTree>
    <p:extLst>
      <p:ext uri="{BB962C8B-B14F-4D97-AF65-F5344CB8AC3E}">
        <p14:creationId xmlns:p14="http://schemas.microsoft.com/office/powerpoint/2010/main" val="326581336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230" name="Shape 2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0" name="Shape 28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7" name="Shape 2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4" name="Shape 29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0" name="Shape 30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306" name="Shape 3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2" name="Shape 3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9" name="Shape 2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2" name="Shape 3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8" name="Shape 3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5" name="Shape 32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6" name="Shape 23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1" name="Shape 33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7" name="Shape 3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3" name="Shape 34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9" name="Shape 3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5" name="Shape 35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i="1" dirty="0" smtClean="0"/>
              <a:t>Quotation</a:t>
            </a:r>
            <a:r>
              <a:rPr lang="en-US" i="1" baseline="0" dirty="0" smtClean="0"/>
              <a:t> Source: https://www.garyvaynerchuk.com/content-is-king-but-context-is-god/</a:t>
            </a:r>
            <a:endParaRPr i="1"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1" name="Shape 36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3" name="Shape 37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9" name="Shape 37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5" name="Shape 38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9" name="Shape 37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243" name="Shape 2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5" name="Shape 38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9" name="Shape 40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7" name="Shape 42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439" name="Shape 4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45" name="Shape 44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451" name="Shape 4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7" name="Shape 45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463" name="Shape 4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9" name="Shape 46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9" name="Shape 2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5" name="Shape 4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1" name="Shape 48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Shape 4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3" name="Shape 49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499" name="Shape 4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5" name="Shape 50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529" name="Shape 5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5" name="Shape 53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541" name="Shape 5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7" name="Shape 54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255" name="Shape 25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Shape 55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553" name="Shape 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Shape 55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59" name="Shape 55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579" name="Shape 5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587" name="Shape 5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1" name="Shape 26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8" name="Shape 26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0" name="Shape 28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 name="Shape 12"/>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pic>
        <p:nvPicPr>
          <p:cNvPr id="13" name="Shape 13"/>
          <p:cNvPicPr preferRelativeResize="0"/>
          <p:nvPr/>
        </p:nvPicPr>
        <p:blipFill rotWithShape="1">
          <a:blip r:embed="rId2">
            <a:alphaModFix/>
          </a:blip>
          <a:srcRect/>
          <a:stretch/>
        </p:blipFill>
        <p:spPr>
          <a:xfrm>
            <a:off x="634999" y="762000"/>
            <a:ext cx="2832101" cy="3047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58" name="Shape 58"/>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59" name="Shape 59"/>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dirty="0">
                <a:solidFill>
                  <a:srgbClr val="000000"/>
                </a:solidFill>
                <a:latin typeface="Arial"/>
                <a:ea typeface="Arial"/>
                <a:cs typeface="Arial"/>
                <a:sym typeface="Arial"/>
              </a:rPr>
              <a:t>Drag an object here</a:t>
            </a:r>
          </a:p>
        </p:txBody>
      </p:sp>
      <p:sp>
        <p:nvSpPr>
          <p:cNvPr id="63" name="Shape 63"/>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dirty="0">
                <a:solidFill>
                  <a:srgbClr val="000000"/>
                </a:solidFill>
                <a:latin typeface="Arial"/>
                <a:ea typeface="Arial"/>
                <a:cs typeface="Arial"/>
                <a:sym typeface="Arial"/>
              </a:rPr>
              <a:t>Drag an object here</a:t>
            </a:r>
          </a:p>
        </p:txBody>
      </p:sp>
      <p:sp>
        <p:nvSpPr>
          <p:cNvPr id="64" name="Shape 64"/>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harts">
    <p:spTree>
      <p:nvGrpSpPr>
        <p:cNvPr id="1"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69" name="Shape 69"/>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70" name="Shape 70"/>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llouts">
    <p:spTree>
      <p:nvGrpSpPr>
        <p:cNvPr id="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76" name="Shape 76"/>
            <p:cNvSpPr/>
            <p:nvPr/>
          </p:nvSpPr>
          <p:spPr>
            <a:xfrm>
              <a:off x="889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000000"/>
                  </a:solidFill>
                  <a:latin typeface="Arial"/>
                  <a:ea typeface="Arial"/>
                  <a:cs typeface="Arial"/>
                  <a:sym typeface="Arial"/>
                </a:rPr>
                <a:t>INSERT STICKER</a:t>
              </a:r>
              <a:br>
                <a:rPr lang="en-US" sz="1800" b="1" i="0" u="none" strike="noStrike" cap="none" dirty="0">
                  <a:solidFill>
                    <a:srgbClr val="000000"/>
                  </a:solidFill>
                  <a:latin typeface="Arial"/>
                  <a:ea typeface="Arial"/>
                  <a:cs typeface="Arial"/>
                  <a:sym typeface="Arial"/>
                </a:rPr>
              </a:br>
              <a:r>
                <a:rPr lang="en-US" sz="1800" b="1" i="0" u="none" strike="noStrike" cap="none" dirty="0">
                  <a:solidFill>
                    <a:srgbClr val="000000"/>
                  </a:solidFill>
                  <a:latin typeface="Arial"/>
                  <a:ea typeface="Arial"/>
                  <a:cs typeface="Arial"/>
                  <a:sym typeface="Arial"/>
                </a:rPr>
                <a:t>TEXT</a:t>
              </a: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79" name="Shape 79"/>
            <p:cNvSpPr/>
            <p:nvPr/>
          </p:nvSpPr>
          <p:spPr>
            <a:xfrm>
              <a:off x="101600" y="3479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FFFFFF"/>
                  </a:solidFill>
                  <a:latin typeface="Arial"/>
                  <a:ea typeface="Arial"/>
                  <a:cs typeface="Arial"/>
                  <a:sym typeface="Arial"/>
                </a:rPr>
                <a:t>INSERT STICKER</a:t>
              </a:r>
              <a:br>
                <a:rPr lang="en-US" sz="1800" b="1" i="0" u="none" strike="noStrike" cap="none" dirty="0">
                  <a:solidFill>
                    <a:srgbClr val="FFFFFF"/>
                  </a:solidFill>
                  <a:latin typeface="Arial"/>
                  <a:ea typeface="Arial"/>
                  <a:cs typeface="Arial"/>
                  <a:sym typeface="Arial"/>
                </a:rPr>
              </a:br>
              <a:r>
                <a:rPr lang="en-US" sz="1800" b="1" i="0" u="none" strike="noStrike" cap="none" dirty="0">
                  <a:solidFill>
                    <a:srgbClr val="FFFFFF"/>
                  </a:solidFill>
                  <a:latin typeface="Arial"/>
                  <a:ea typeface="Arial"/>
                  <a:cs typeface="Arial"/>
                  <a:sym typeface="Arial"/>
                </a:rPr>
                <a:t>TEXT</a:t>
              </a: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82" name="Shape 82"/>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FFFFFF"/>
                  </a:solidFill>
                  <a:latin typeface="Arial"/>
                  <a:ea typeface="Arial"/>
                  <a:cs typeface="Arial"/>
                  <a:sym typeface="Arial"/>
                </a:rPr>
                <a:t>INSERT STICKER</a:t>
              </a:r>
              <a:br>
                <a:rPr lang="en-US" sz="1800" b="1" i="0" u="none" strike="noStrike" cap="none" dirty="0">
                  <a:solidFill>
                    <a:srgbClr val="FFFFFF"/>
                  </a:solidFill>
                  <a:latin typeface="Arial"/>
                  <a:ea typeface="Arial"/>
                  <a:cs typeface="Arial"/>
                  <a:sym typeface="Arial"/>
                </a:rPr>
              </a:br>
              <a:r>
                <a:rPr lang="en-US" sz="1800" b="1" i="0" u="none" strike="noStrike" cap="none" dirty="0">
                  <a:solidFill>
                    <a:srgbClr val="FFFFFF"/>
                  </a:solidFill>
                  <a:latin typeface="Arial"/>
                  <a:ea typeface="Arial"/>
                  <a:cs typeface="Arial"/>
                  <a:sym typeface="Arial"/>
                </a:rPr>
                <a:t>TEXT</a:t>
              </a: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85" name="Shape 85"/>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FFFFFF"/>
                  </a:solidFill>
                  <a:latin typeface="Arial"/>
                  <a:ea typeface="Arial"/>
                  <a:cs typeface="Arial"/>
                  <a:sym typeface="Arial"/>
                </a:rPr>
                <a:t>INSERT STICKER</a:t>
              </a:r>
              <a:br>
                <a:rPr lang="en-US" sz="1800" b="1" i="0" u="none" strike="noStrike" cap="none" dirty="0">
                  <a:solidFill>
                    <a:srgbClr val="FFFFFF"/>
                  </a:solidFill>
                  <a:latin typeface="Arial"/>
                  <a:ea typeface="Arial"/>
                  <a:cs typeface="Arial"/>
                  <a:sym typeface="Arial"/>
                </a:rPr>
              </a:br>
              <a:r>
                <a:rPr lang="en-US" sz="1800" b="1" i="0" u="none" strike="noStrike" cap="none" dirty="0">
                  <a:solidFill>
                    <a:srgbClr val="FFFFFF"/>
                  </a:solidFill>
                  <a:latin typeface="Arial"/>
                  <a:ea typeface="Arial"/>
                  <a:cs typeface="Arial"/>
                  <a:sym typeface="Arial"/>
                </a:rPr>
                <a:t>TEXT</a:t>
              </a: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88" name="Shape 88"/>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FFFFFF"/>
                  </a:solidFill>
                  <a:latin typeface="Arial"/>
                  <a:ea typeface="Arial"/>
                  <a:cs typeface="Arial"/>
                  <a:sym typeface="Arial"/>
                </a:rPr>
                <a:t>INSERT STICKER</a:t>
              </a:r>
              <a:br>
                <a:rPr lang="en-US" sz="1800" b="1" i="0" u="none" strike="noStrike" cap="none" dirty="0">
                  <a:solidFill>
                    <a:srgbClr val="FFFFFF"/>
                  </a:solidFill>
                  <a:latin typeface="Arial"/>
                  <a:ea typeface="Arial"/>
                  <a:cs typeface="Arial"/>
                  <a:sym typeface="Arial"/>
                </a:rPr>
              </a:br>
              <a:r>
                <a:rPr lang="en-US" sz="1800" b="1" i="0" u="none" strike="noStrike" cap="none" dirty="0">
                  <a:solidFill>
                    <a:srgbClr val="FFFFFF"/>
                  </a:solidFill>
                  <a:latin typeface="Arial"/>
                  <a:ea typeface="Arial"/>
                  <a:cs typeface="Arial"/>
                  <a:sym typeface="Arial"/>
                </a:rPr>
                <a:t>TEXT</a:t>
              </a: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91" name="Shape 91"/>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FFFFFF"/>
                  </a:solidFill>
                  <a:latin typeface="Arial"/>
                  <a:ea typeface="Arial"/>
                  <a:cs typeface="Arial"/>
                  <a:sym typeface="Arial"/>
                </a:rPr>
                <a:t>INSERT STICKER</a:t>
              </a:r>
              <a:br>
                <a:rPr lang="en-US" sz="1800" b="1" i="0" u="none" strike="noStrike" cap="none" dirty="0">
                  <a:solidFill>
                    <a:srgbClr val="FFFFFF"/>
                  </a:solidFill>
                  <a:latin typeface="Arial"/>
                  <a:ea typeface="Arial"/>
                  <a:cs typeface="Arial"/>
                  <a:sym typeface="Arial"/>
                </a:rPr>
              </a:br>
              <a:r>
                <a:rPr lang="en-US" sz="1800" b="1" i="0" u="none" strike="noStrike" cap="none" dirty="0">
                  <a:solidFill>
                    <a:srgbClr val="FFFFFF"/>
                  </a:solidFill>
                  <a:latin typeface="Arial"/>
                  <a:ea typeface="Arial"/>
                  <a:cs typeface="Arial"/>
                  <a:sym typeface="Arial"/>
                </a:rPr>
                <a:t>TEXT</a:t>
              </a:r>
            </a:p>
          </p:txBody>
        </p:sp>
      </p:grpSp>
      <p:sp>
        <p:nvSpPr>
          <p:cNvPr id="92" name="Shape 92"/>
          <p:cNvSpPr/>
          <p:nvPr/>
        </p:nvSpPr>
        <p:spPr>
          <a:xfrm>
            <a:off x="8790781" y="1828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dirty="0">
                <a:solidFill>
                  <a:srgbClr val="FFFFFF"/>
                </a:solidFill>
                <a:latin typeface="Arial"/>
                <a:ea typeface="Arial"/>
                <a:cs typeface="Arial"/>
                <a:sym typeface="Arial"/>
              </a:rPr>
              <a:t>Insert quote here. </a:t>
            </a:r>
            <a:r>
              <a:rPr lang="en-US" sz="1200" b="0" i="0" u="none" strike="noStrike" cap="none" dirty="0" err="1">
                <a:solidFill>
                  <a:srgbClr val="FFFFFF"/>
                </a:solidFill>
                <a:latin typeface="Arial"/>
                <a:ea typeface="Arial"/>
                <a:cs typeface="Arial"/>
                <a:sym typeface="Arial"/>
              </a:rPr>
              <a:t>Vestibulum</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suscipit</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augue</a:t>
            </a:r>
            <a:r>
              <a:rPr lang="en-US" sz="1200" b="0" i="0" u="none" strike="noStrike" cap="none" dirty="0">
                <a:solidFill>
                  <a:srgbClr val="FFFFFF"/>
                </a:solidFill>
                <a:latin typeface="Arial"/>
                <a:ea typeface="Arial"/>
                <a:cs typeface="Arial"/>
                <a:sym typeface="Arial"/>
              </a:rPr>
              <a:t> a </a:t>
            </a:r>
            <a:r>
              <a:rPr lang="en-US" sz="1200" b="0" i="0" u="none" strike="noStrike" cap="none" dirty="0" err="1">
                <a:solidFill>
                  <a:srgbClr val="FFFFFF"/>
                </a:solidFill>
                <a:latin typeface="Arial"/>
                <a:ea typeface="Arial"/>
                <a:cs typeface="Arial"/>
                <a:sym typeface="Arial"/>
              </a:rPr>
              <a:t>erat</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tristique</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sollicitudin</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Donec</a:t>
            </a:r>
            <a:r>
              <a:rPr lang="en-US" sz="1200" b="0" i="0" u="none" strike="noStrike" cap="none" dirty="0">
                <a:solidFill>
                  <a:srgbClr val="FFFFFF"/>
                </a:solidFill>
                <a:latin typeface="Arial"/>
                <a:ea typeface="Arial"/>
                <a:cs typeface="Arial"/>
                <a:sym typeface="Arial"/>
              </a:rPr>
              <a:t> sit </a:t>
            </a:r>
            <a:r>
              <a:rPr lang="en-US" sz="1200" b="0" i="0" u="none" strike="noStrike" cap="none" dirty="0" err="1">
                <a:solidFill>
                  <a:srgbClr val="FFFFFF"/>
                </a:solidFill>
                <a:latin typeface="Arial"/>
                <a:ea typeface="Arial"/>
                <a:cs typeface="Arial"/>
                <a:sym typeface="Arial"/>
              </a:rPr>
              <a:t>amet</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neque</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arcu</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Vestibulum</a:t>
            </a:r>
            <a:r>
              <a:rPr lang="en-US" sz="1200" b="0" i="0" u="none" strike="noStrike" cap="none" dirty="0">
                <a:solidFill>
                  <a:srgbClr val="FFFFFF"/>
                </a:solidFill>
                <a:latin typeface="Arial"/>
                <a:ea typeface="Arial"/>
                <a:cs typeface="Arial"/>
                <a:sym typeface="Arial"/>
              </a:rPr>
              <a:t> at </a:t>
            </a:r>
            <a:r>
              <a:rPr lang="en-US" sz="1200" b="0" i="0" u="none" strike="noStrike" cap="none" dirty="0" err="1">
                <a:solidFill>
                  <a:srgbClr val="FFFFFF"/>
                </a:solidFill>
                <a:latin typeface="Arial"/>
                <a:ea typeface="Arial"/>
                <a:cs typeface="Arial"/>
                <a:sym typeface="Arial"/>
              </a:rPr>
              <a:t>rhoncus</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neque</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Vivamus</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eget</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vulputate</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purus</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Curabitur</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venenatis</a:t>
            </a:r>
            <a:r>
              <a:rPr lang="en-US" sz="1200" b="0" i="0" u="none" strike="noStrike" cap="none" dirty="0">
                <a:solidFill>
                  <a:srgbClr val="FFFFFF"/>
                </a:solidFill>
                <a:latin typeface="Arial"/>
                <a:ea typeface="Arial"/>
                <a:cs typeface="Arial"/>
                <a:sym typeface="Arial"/>
              </a:rPr>
              <a:t>, nisi non </a:t>
            </a:r>
            <a:r>
              <a:rPr lang="en-US" sz="1200" b="0" i="0" u="none" strike="noStrike" cap="none" dirty="0" err="1">
                <a:solidFill>
                  <a:srgbClr val="FFFFFF"/>
                </a:solidFill>
                <a:latin typeface="Arial"/>
                <a:ea typeface="Arial"/>
                <a:cs typeface="Arial"/>
                <a:sym typeface="Arial"/>
              </a:rPr>
              <a:t>faucibus</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fringilla</a:t>
            </a:r>
            <a:r>
              <a:rPr lang="en-US" sz="1200" b="0" i="0" u="none" strike="noStrike" cap="none" dirty="0">
                <a:solidFill>
                  <a:srgbClr val="FFFFFF"/>
                </a:solidFill>
                <a:latin typeface="Arial"/>
                <a:ea typeface="Arial"/>
                <a:cs typeface="Arial"/>
                <a:sym typeface="Arial"/>
              </a:rPr>
              <a:t>. —John Doe</a:t>
            </a:r>
          </a:p>
        </p:txBody>
      </p:sp>
      <p:grpSp>
        <p:nvGrpSpPr>
          <p:cNvPr id="93" name="Shape 93"/>
          <p:cNvGrpSpPr/>
          <p:nvPr/>
        </p:nvGrpSpPr>
        <p:grpSpPr>
          <a:xfrm>
            <a:off x="4051298" y="1828799"/>
            <a:ext cx="2032001" cy="2032001"/>
            <a:chOff x="0" y="0"/>
            <a:chExt cx="2032000" cy="2032000"/>
          </a:xfrm>
        </p:grpSpPr>
        <p:pic>
          <p:nvPicPr>
            <p:cNvPr id="94" name="Shape 94"/>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95" name="Shape 95"/>
            <p:cNvSpPr/>
            <p:nvPr/>
          </p:nvSpPr>
          <p:spPr>
            <a:xfrm>
              <a:off x="1651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96" name="Shape 96"/>
            <p:cNvSpPr/>
            <p:nvPr/>
          </p:nvSpPr>
          <p:spPr>
            <a:xfrm>
              <a:off x="1651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97" name="Shape 97"/>
          <p:cNvGrpSpPr/>
          <p:nvPr/>
        </p:nvGrpSpPr>
        <p:grpSpPr>
          <a:xfrm>
            <a:off x="6362698" y="1828799"/>
            <a:ext cx="2032001" cy="2032001"/>
            <a:chOff x="0" y="0"/>
            <a:chExt cx="2032000" cy="2032000"/>
          </a:xfrm>
        </p:grpSpPr>
        <p:pic>
          <p:nvPicPr>
            <p:cNvPr id="98" name="Shape 98"/>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99" name="Shape 99"/>
            <p:cNvSpPr/>
            <p:nvPr/>
          </p:nvSpPr>
          <p:spPr>
            <a:xfrm>
              <a:off x="1778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0" name="Shape 100"/>
            <p:cNvSpPr/>
            <p:nvPr/>
          </p:nvSpPr>
          <p:spPr>
            <a:xfrm>
              <a:off x="1778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1" name="Shape 101"/>
          <p:cNvGrpSpPr/>
          <p:nvPr/>
        </p:nvGrpSpPr>
        <p:grpSpPr>
          <a:xfrm>
            <a:off x="4051298" y="4114798"/>
            <a:ext cx="2032001" cy="2032001"/>
            <a:chOff x="0" y="0"/>
            <a:chExt cx="2032000" cy="2032000"/>
          </a:xfrm>
        </p:grpSpPr>
        <p:pic>
          <p:nvPicPr>
            <p:cNvPr id="102" name="Shape 102"/>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03" name="Shape 103"/>
            <p:cNvSpPr/>
            <p:nvPr/>
          </p:nvSpPr>
          <p:spPr>
            <a:xfrm>
              <a:off x="1651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4" name="Shape 104"/>
            <p:cNvSpPr/>
            <p:nvPr/>
          </p:nvSpPr>
          <p:spPr>
            <a:xfrm>
              <a:off x="1651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5" name="Shape 105"/>
          <p:cNvGrpSpPr/>
          <p:nvPr/>
        </p:nvGrpSpPr>
        <p:grpSpPr>
          <a:xfrm>
            <a:off x="6362698" y="4114798"/>
            <a:ext cx="2032001" cy="2032001"/>
            <a:chOff x="0" y="0"/>
            <a:chExt cx="2032000" cy="2032000"/>
          </a:xfrm>
        </p:grpSpPr>
        <p:pic>
          <p:nvPicPr>
            <p:cNvPr id="106" name="Shape 106"/>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07" name="Shape 107"/>
            <p:cNvSpPr/>
            <p:nvPr/>
          </p:nvSpPr>
          <p:spPr>
            <a:xfrm>
              <a:off x="1778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8" name="Shape 108"/>
            <p:cNvSpPr/>
            <p:nvPr/>
          </p:nvSpPr>
          <p:spPr>
            <a:xfrm>
              <a:off x="1778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109" name="Shape 109"/>
          <p:cNvSpPr/>
          <p:nvPr/>
        </p:nvSpPr>
        <p:spPr>
          <a:xfrm>
            <a:off x="8790781" y="4114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ctivity">
    <p:spTree>
      <p:nvGrpSpPr>
        <p:cNvPr id="1" name="Shape 110"/>
        <p:cNvGrpSpPr/>
        <p:nvPr/>
      </p:nvGrpSpPr>
      <p:grpSpPr>
        <a:xfrm>
          <a:off x="0" y="0"/>
          <a:ext cx="0" cy="0"/>
          <a:chOff x="0" y="0"/>
          <a:chExt cx="0" cy="0"/>
        </a:xfrm>
      </p:grpSpPr>
      <p:cxnSp>
        <p:nvCxnSpPr>
          <p:cNvPr id="111" name="Shape 111"/>
          <p:cNvCxnSpPr/>
          <p:nvPr/>
        </p:nvCxnSpPr>
        <p:spPr>
          <a:xfrm>
            <a:off x="635000" y="635000"/>
            <a:ext cx="11734800" cy="11"/>
          </a:xfrm>
          <a:prstGeom prst="straightConnector1">
            <a:avLst/>
          </a:prstGeom>
          <a:noFill/>
          <a:ln>
            <a:noFill/>
          </a:ln>
        </p:spPr>
      </p:cxnSp>
      <p:cxnSp>
        <p:nvCxnSpPr>
          <p:cNvPr id="112" name="Shape 112"/>
          <p:cNvCxnSpPr/>
          <p:nvPr/>
        </p:nvCxnSpPr>
        <p:spPr>
          <a:xfrm>
            <a:off x="635000" y="1219200"/>
            <a:ext cx="11734800" cy="11"/>
          </a:xfrm>
          <a:prstGeom prst="straightConnector1">
            <a:avLst/>
          </a:prstGeom>
          <a:noFill/>
          <a:ln>
            <a:noFill/>
          </a:ln>
        </p:spPr>
      </p:cxnSp>
      <p:grpSp>
        <p:nvGrpSpPr>
          <p:cNvPr id="113" name="Shape 113"/>
          <p:cNvGrpSpPr/>
          <p:nvPr/>
        </p:nvGrpSpPr>
        <p:grpSpPr>
          <a:xfrm>
            <a:off x="1384299" y="3130550"/>
            <a:ext cx="1270001" cy="1270001"/>
            <a:chOff x="0" y="0"/>
            <a:chExt cx="1270000" cy="1270000"/>
          </a:xfrm>
        </p:grpSpPr>
        <p:pic>
          <p:nvPicPr>
            <p:cNvPr id="114" name="Shape 114"/>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15" name="Shape 115"/>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16" name="Shape 116"/>
          <p:cNvCxnSpPr/>
          <p:nvPr/>
        </p:nvCxnSpPr>
        <p:spPr>
          <a:xfrm rot="10800000" flipH="1">
            <a:off x="3911600" y="3243406"/>
            <a:ext cx="3735026" cy="290"/>
          </a:xfrm>
          <a:prstGeom prst="straightConnector1">
            <a:avLst/>
          </a:prstGeom>
          <a:noFill/>
          <a:ln>
            <a:noFill/>
          </a:ln>
        </p:spPr>
      </p:cxnSp>
      <p:cxnSp>
        <p:nvCxnSpPr>
          <p:cNvPr id="117" name="Shape 117"/>
          <p:cNvCxnSpPr/>
          <p:nvPr/>
        </p:nvCxnSpPr>
        <p:spPr>
          <a:xfrm rot="10800000" flipH="1">
            <a:off x="3911600" y="5381323"/>
            <a:ext cx="3735026" cy="290"/>
          </a:xfrm>
          <a:prstGeom prst="straightConnector1">
            <a:avLst/>
          </a:prstGeom>
          <a:noFill/>
          <a:ln>
            <a:noFill/>
          </a:ln>
        </p:spPr>
      </p:cxnSp>
      <p:sp>
        <p:nvSpPr>
          <p:cNvPr id="118" name="Shape 118"/>
          <p:cNvSpPr/>
          <p:nvPr/>
        </p:nvSpPr>
        <p:spPr>
          <a:xfrm>
            <a:off x="3911600" y="2989696"/>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119" name="Shape 119"/>
          <p:cNvSpPr/>
          <p:nvPr/>
        </p:nvSpPr>
        <p:spPr>
          <a:xfrm>
            <a:off x="3911600" y="5114914"/>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120" name="Shape 120"/>
          <p:cNvCxnSpPr/>
          <p:nvPr/>
        </p:nvCxnSpPr>
        <p:spPr>
          <a:xfrm rot="10800000" flipH="1">
            <a:off x="3911600" y="2223009"/>
            <a:ext cx="3735026" cy="290"/>
          </a:xfrm>
          <a:prstGeom prst="straightConnector1">
            <a:avLst/>
          </a:prstGeom>
          <a:noFill/>
          <a:ln>
            <a:noFill/>
          </a:ln>
        </p:spPr>
      </p:cxnSp>
      <p:sp>
        <p:nvSpPr>
          <p:cNvPr id="121" name="Shape 121"/>
          <p:cNvSpPr/>
          <p:nvPr/>
        </p:nvSpPr>
        <p:spPr>
          <a:xfrm>
            <a:off x="3911600" y="1969299"/>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122" name="Shape 122"/>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123"/>
        <p:cNvGrpSpPr/>
        <p:nvPr/>
      </p:nvGrpSpPr>
      <p:grpSpPr>
        <a:xfrm>
          <a:off x="0" y="0"/>
          <a:ext cx="0" cy="0"/>
          <a:chOff x="0" y="0"/>
          <a:chExt cx="0" cy="0"/>
        </a:xfrm>
      </p:grpSpPr>
      <p:cxnSp>
        <p:nvCxnSpPr>
          <p:cNvPr id="124" name="Shape 124"/>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5" name="Shape 125"/>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26" name="Shape 126"/>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127"/>
        <p:cNvGrpSpPr/>
        <p:nvPr/>
      </p:nvGrpSpPr>
      <p:grpSpPr>
        <a:xfrm>
          <a:off x="0" y="0"/>
          <a:ext cx="0" cy="0"/>
          <a:chOff x="0" y="0"/>
          <a:chExt cx="0" cy="0"/>
        </a:xfrm>
      </p:grpSpPr>
      <p:cxnSp>
        <p:nvCxnSpPr>
          <p:cNvPr id="128" name="Shape 128"/>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9" name="Shape 129"/>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30" name="Shape 130"/>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p:spTree>
      <p:nvGrpSpPr>
        <p:cNvPr id="1" name="Shape 13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299" y="3130550"/>
            <a:ext cx="1270001" cy="1270001"/>
            <a:chOff x="0" y="0"/>
            <a:chExt cx="1270000" cy="1270000"/>
          </a:xfrm>
        </p:grpSpPr>
        <p:pic>
          <p:nvPicPr>
            <p:cNvPr id="136" name="Shape 136"/>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37" name="Shape 137"/>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38" name="Shape 138"/>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ase Study">
    <p:spTree>
      <p:nvGrpSpPr>
        <p:cNvPr id="1"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rot="10800000" flipH="1">
            <a:off x="8623300" y="2781009"/>
            <a:ext cx="3735026" cy="290"/>
          </a:xfrm>
          <a:prstGeom prst="straightConnector1">
            <a:avLst/>
          </a:prstGeom>
          <a:noFill/>
          <a:ln>
            <a:noFill/>
          </a:ln>
        </p:spPr>
      </p:cxnSp>
      <p:cxnSp>
        <p:nvCxnSpPr>
          <p:cNvPr id="143" name="Shape 143"/>
          <p:cNvCxnSpPr/>
          <p:nvPr/>
        </p:nvCxnSpPr>
        <p:spPr>
          <a:xfrm rot="10800000" flipH="1">
            <a:off x="635000" y="2781141"/>
            <a:ext cx="7742696" cy="158"/>
          </a:xfrm>
          <a:prstGeom prst="straightConnector1">
            <a:avLst/>
          </a:prstGeom>
          <a:noFill/>
          <a:ln>
            <a:noFill/>
          </a:ln>
        </p:spPr>
      </p:cxnSp>
      <p:sp>
        <p:nvSpPr>
          <p:cNvPr id="144" name="Shape 144"/>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145" name="Shape 145"/>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146" name="Shape 146"/>
          <p:cNvSpPr txBox="1">
            <a:spLocks noGrp="1"/>
          </p:cNvSpPr>
          <p:nvPr>
            <p:ph type="sldNum" idx="12"/>
          </p:nvPr>
        </p:nvSpPr>
        <p:spPr>
          <a:xfrm>
            <a:off x="12014200" y="739139"/>
            <a:ext cx="345948"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49" name="Shape 149"/>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50" name="Shape 150"/>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6" name="Shape 16"/>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IMAC">
    <p:spTree>
      <p:nvGrpSpPr>
        <p:cNvPr id="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56" name="Shape 156"/>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2" name="Shape 162"/>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IPa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8" name="Shape 16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171" name="Shape 171"/>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172" name="Shape 172"/>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6" name="Shape 176"/>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7" name="Shape 177"/>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78" name="Shape 17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81" name="Shape 181"/>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82" name="Shape 182"/>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183" name="Shape 183"/>
          <p:cNvSpPr txBox="1">
            <a:spLocks noGrp="1"/>
          </p:cNvSpPr>
          <p:nvPr>
            <p:ph type="sldNum" idx="12"/>
          </p:nvPr>
        </p:nvSpPr>
        <p:spPr>
          <a:xfrm>
            <a:off x="12030450" y="739139"/>
            <a:ext cx="345948" cy="426722"/>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ull Image">
    <p:spTree>
      <p:nvGrpSpPr>
        <p:cNvPr id="1"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ivider">
    <p:spTree>
      <p:nvGrpSpPr>
        <p:cNvPr id="1"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35000" y="1473200"/>
            <a:ext cx="11734800" cy="7112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9" name="Shape 1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1" name="Shape 201"/>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 name="Shape 22"/>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xercise">
    <p:spTree>
      <p:nvGrpSpPr>
        <p:cNvPr id="1"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rot="10800000" flipH="1">
            <a:off x="635000" y="2781009"/>
            <a:ext cx="3735026" cy="290"/>
          </a:xfrm>
          <a:prstGeom prst="straightConnector1">
            <a:avLst/>
          </a:prstGeom>
          <a:noFill/>
          <a:ln>
            <a:noFill/>
          </a:ln>
        </p:spPr>
      </p:cxnSp>
      <p:cxnSp>
        <p:nvCxnSpPr>
          <p:cNvPr id="27" name="Shape 27"/>
          <p:cNvCxnSpPr/>
          <p:nvPr/>
        </p:nvCxnSpPr>
        <p:spPr>
          <a:xfrm rot="10800000" flipH="1">
            <a:off x="4622800" y="2781141"/>
            <a:ext cx="7742696" cy="158"/>
          </a:xfrm>
          <a:prstGeom prst="straightConnector1">
            <a:avLst/>
          </a:prstGeom>
          <a:noFill/>
          <a:ln>
            <a:noFill/>
          </a:ln>
        </p:spPr>
      </p:cxnSp>
      <p:cxnSp>
        <p:nvCxnSpPr>
          <p:cNvPr id="28" name="Shape 28"/>
          <p:cNvCxnSpPr/>
          <p:nvPr/>
        </p:nvCxnSpPr>
        <p:spPr>
          <a:xfrm rot="10800000" flipH="1">
            <a:off x="635000" y="5752809"/>
            <a:ext cx="3735026" cy="290"/>
          </a:xfrm>
          <a:prstGeom prst="straightConnector1">
            <a:avLst/>
          </a:prstGeom>
          <a:noFill/>
          <a:ln>
            <a:noFill/>
          </a:ln>
        </p:spPr>
      </p:cxnSp>
      <p:cxnSp>
        <p:nvCxnSpPr>
          <p:cNvPr id="29" name="Shape 29"/>
          <p:cNvCxnSpPr/>
          <p:nvPr/>
        </p:nvCxnSpPr>
        <p:spPr>
          <a:xfrm>
            <a:off x="4635500" y="5753100"/>
            <a:ext cx="7731807" cy="17"/>
          </a:xfrm>
          <a:prstGeom prst="straightConnector1">
            <a:avLst/>
          </a:prstGeom>
          <a:noFill/>
          <a:ln>
            <a:noFill/>
          </a:ln>
        </p:spPr>
      </p:cxnSp>
      <p:sp>
        <p:nvSpPr>
          <p:cNvPr id="30" name="Shape 30"/>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KEY OBJECTIVE(S)</a:t>
            </a:r>
          </a:p>
        </p:txBody>
      </p:sp>
      <p:sp>
        <p:nvSpPr>
          <p:cNvPr id="31" name="Shape 31"/>
          <p:cNvSpPr/>
          <p:nvPr/>
        </p:nvSpPr>
        <p:spPr>
          <a:xfrm>
            <a:off x="46355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AGENDA</a:t>
            </a:r>
          </a:p>
        </p:txBody>
      </p:sp>
      <p:sp>
        <p:nvSpPr>
          <p:cNvPr id="32" name="Shape 32"/>
          <p:cNvSpPr/>
          <p:nvPr/>
        </p:nvSpPr>
        <p:spPr>
          <a:xfrm>
            <a:off x="4635500" y="5359400"/>
            <a:ext cx="7746999"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RESOURCES</a:t>
            </a:r>
          </a:p>
        </p:txBody>
      </p:sp>
      <p:sp>
        <p:nvSpPr>
          <p:cNvPr id="33" name="Shape 33"/>
          <p:cNvSpPr/>
          <p:nvPr/>
        </p:nvSpPr>
        <p:spPr>
          <a:xfrm>
            <a:off x="635000" y="53594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DELIVERABLE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se Study">
    <p:spTree>
      <p:nvGrpSpPr>
        <p:cNvPr id="1"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rot="10800000" flipH="1">
            <a:off x="8623300" y="2781009"/>
            <a:ext cx="3735026" cy="290"/>
          </a:xfrm>
          <a:prstGeom prst="straightConnector1">
            <a:avLst/>
          </a:prstGeom>
          <a:noFill/>
          <a:ln>
            <a:noFill/>
          </a:ln>
        </p:spPr>
      </p:cxnSp>
      <p:cxnSp>
        <p:nvCxnSpPr>
          <p:cNvPr id="38" name="Shape 38"/>
          <p:cNvCxnSpPr/>
          <p:nvPr/>
        </p:nvCxnSpPr>
        <p:spPr>
          <a:xfrm rot="10800000" flipH="1">
            <a:off x="635000" y="2781141"/>
            <a:ext cx="7742696" cy="158"/>
          </a:xfrm>
          <a:prstGeom prst="straightConnector1">
            <a:avLst/>
          </a:prstGeom>
          <a:noFill/>
          <a:ln>
            <a:noFill/>
          </a:ln>
        </p:spPr>
      </p:cxnSp>
      <p:sp>
        <p:nvSpPr>
          <p:cNvPr id="39" name="Shape 39"/>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SUMMARY</a:t>
            </a:r>
          </a:p>
        </p:txBody>
      </p:sp>
      <p:sp>
        <p:nvSpPr>
          <p:cNvPr id="40" name="Shape 40"/>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KEY CHALLENGE / QUESTION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w="9525" cap="flat" cmpd="sng">
            <a:solidFill>
              <a:srgbClr val="000000"/>
            </a:solidFill>
            <a:prstDash val="solid"/>
            <a:round/>
            <a:headEnd type="none" w="med" len="med"/>
            <a:tailEnd type="none" w="med" len="med"/>
          </a:ln>
        </p:spPr>
      </p:cxnSp>
      <p:cxnSp>
        <p:nvCxnSpPr>
          <p:cNvPr id="7" name="Shape 7"/>
          <p:cNvCxnSpPr/>
          <p:nvPr/>
        </p:nvCxnSpPr>
        <p:spPr>
          <a:xfrm>
            <a:off x="635000" y="1219200"/>
            <a:ext cx="11734800" cy="11"/>
          </a:xfrm>
          <a:prstGeom prst="straightConnector1">
            <a:avLst/>
          </a:prstGeom>
          <a:noFill/>
          <a:ln w="9525" cap="flat" cmpd="sng">
            <a:solidFill>
              <a:srgbClr val="000000"/>
            </a:solidFill>
            <a:prstDash val="solid"/>
            <a:round/>
            <a:headEnd type="none" w="med" len="med"/>
            <a:tailEnd type="none" w="med" len="med"/>
          </a:ln>
        </p:spPr>
      </p:cxnSp>
      <p:sp>
        <p:nvSpPr>
          <p:cNvPr id="8" name="Shape 8"/>
          <p:cNvSpPr txBox="1">
            <a:spLocks noGrp="1"/>
          </p:cNvSpPr>
          <p:nvPr>
            <p:ph type="title"/>
          </p:nvPr>
        </p:nvSpPr>
        <p:spPr>
          <a:xfrm>
            <a:off x="635000" y="1473200"/>
            <a:ext cx="11734800" cy="711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9" name="Shape 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2.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cdc.gov/nchs/nhane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www.transtats.bts.gov/OT_Delay/OT_DelayCause1.asp"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gi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www.transtats.bts.gov/OT_Delay/OT_DelayCause1.asp"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www.kaggle.com/c/titanic/data"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ocs.scipy.org/doc/numpy/reference/generated/numpy.ndarray.html"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hyperlink" Target="http://pandas.pydata.org/pandas-docs/version/0.17.0/dsintro.html"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p:nvPr/>
        </p:nvSpPr>
        <p:spPr>
          <a:xfrm>
            <a:off x="635000" y="5778500"/>
            <a:ext cx="11734800" cy="863700"/>
          </a:xfrm>
          <a:prstGeom prst="rect">
            <a:avLst/>
          </a:prstGeom>
          <a:noFill/>
          <a:ln>
            <a:noFill/>
          </a:ln>
        </p:spPr>
        <p:txBody>
          <a:bodyPr lIns="0" tIns="0" rIns="0" bIns="0" anchor="t" anchorCtr="0">
            <a:noAutofit/>
          </a:bodyPr>
          <a:lstStyle/>
          <a:p>
            <a:pPr marL="0" marR="0" lvl="0" indent="0" algn="l" rtl="0">
              <a:lnSpc>
                <a:spcPct val="121428"/>
              </a:lnSpc>
              <a:spcBef>
                <a:spcPts val="0"/>
              </a:spcBef>
              <a:buSzPct val="25000"/>
              <a:buNone/>
            </a:pPr>
            <a:r>
              <a:rPr lang="en-US" sz="2800" b="0" i="1" u="none" strike="noStrike" cap="none" dirty="0" smtClean="0">
                <a:solidFill>
                  <a:srgbClr val="E52123"/>
                </a:solidFill>
                <a:latin typeface="Georgia"/>
                <a:ea typeface="Georgia"/>
                <a:cs typeface="Georgia"/>
                <a:sym typeface="Georgia"/>
              </a:rPr>
              <a:t>Doug Friedman</a:t>
            </a:r>
            <a:endParaRPr lang="en-US" sz="2800" b="0" i="1" u="none" strike="noStrike" cap="none" dirty="0">
              <a:solidFill>
                <a:srgbClr val="E52123"/>
              </a:solidFill>
              <a:latin typeface="Georgia"/>
              <a:ea typeface="Georgia"/>
              <a:cs typeface="Georgia"/>
              <a:sym typeface="Georgia"/>
            </a:endParaRPr>
          </a:p>
        </p:txBody>
      </p:sp>
      <p:sp>
        <p:nvSpPr>
          <p:cNvPr id="233" name="Shape 233"/>
          <p:cNvSpPr/>
          <p:nvPr/>
        </p:nvSpPr>
        <p:spPr>
          <a:xfrm>
            <a:off x="635000" y="1574800"/>
            <a:ext cx="11734800" cy="37211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600" b="1" dirty="0">
                <a:solidFill>
                  <a:srgbClr val="FFFFFF"/>
                </a:solidFill>
                <a:latin typeface="Oswald"/>
                <a:ea typeface="Oswald"/>
                <a:cs typeface="Oswald"/>
                <a:sym typeface="Oswald"/>
              </a:rPr>
              <a:t>EXPERIMENTAL DESIGN AND PANDAS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p:nvPr/>
        </p:nvSpPr>
        <p:spPr>
          <a:xfrm>
            <a:off x="635000" y="736600"/>
            <a:ext cx="112650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WHY DO WE NEED A GOOD QUESTION?</a:t>
            </a:r>
          </a:p>
        </p:txBody>
      </p:sp>
      <p:sp>
        <p:nvSpPr>
          <p:cNvPr id="283" name="Shape 283"/>
          <p:cNvSpPr txBox="1">
            <a:spLocks noGrp="1"/>
          </p:cNvSpPr>
          <p:nvPr>
            <p:ph type="body" idx="1"/>
          </p:nvPr>
        </p:nvSpPr>
        <p:spPr>
          <a:xfrm>
            <a:off x="1549400" y="1990520"/>
            <a:ext cx="6248394" cy="1748875"/>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R="0" lvl="0" algn="ctr" rtl="0">
              <a:spcBef>
                <a:spcPts val="0"/>
              </a:spcBef>
              <a:buSzPct val="100000"/>
            </a:pPr>
            <a:r>
              <a:rPr lang="en-US" sz="2800" dirty="0">
                <a:latin typeface="Georgia"/>
                <a:ea typeface="Georgia"/>
                <a:cs typeface="Georgia"/>
                <a:sym typeface="Georgia"/>
              </a:rPr>
              <a:t>“A problem well stated is half solved.” </a:t>
            </a:r>
            <a:endParaRPr lang="en-US" sz="2800" dirty="0" smtClean="0">
              <a:latin typeface="Georgia"/>
              <a:ea typeface="Georgia"/>
              <a:cs typeface="Georgia"/>
              <a:sym typeface="Georgia"/>
            </a:endParaRPr>
          </a:p>
          <a:p>
            <a:pPr marR="0" lvl="0" algn="ctr" rtl="0">
              <a:spcBef>
                <a:spcPts val="0"/>
              </a:spcBef>
              <a:buSzPct val="100000"/>
            </a:pPr>
            <a:r>
              <a:rPr lang="en-US" sz="2800" dirty="0">
                <a:latin typeface="Georgia"/>
                <a:ea typeface="Georgia"/>
                <a:cs typeface="Georgia"/>
                <a:sym typeface="Georgia"/>
              </a:rPr>
              <a:t> </a:t>
            </a:r>
            <a:r>
              <a:rPr lang="en-US" sz="2800" dirty="0" smtClean="0">
                <a:latin typeface="Georgia"/>
                <a:ea typeface="Georgia"/>
                <a:cs typeface="Georgia"/>
                <a:sym typeface="Georgia"/>
              </a:rPr>
              <a:t>          -</a:t>
            </a:r>
            <a:r>
              <a:rPr lang="en-US" sz="2800" dirty="0">
                <a:latin typeface="Georgia"/>
                <a:ea typeface="Georgia"/>
                <a:cs typeface="Georgia"/>
                <a:sym typeface="Georgia"/>
              </a:rPr>
              <a:t>Charles Kettering</a:t>
            </a:r>
          </a:p>
          <a:p>
            <a:pPr marR="0" lvl="0" algn="l" rtl="0">
              <a:spcBef>
                <a:spcPts val="0"/>
              </a:spcBef>
              <a:buNone/>
            </a:pPr>
            <a:endParaRPr sz="2800" dirty="0">
              <a:latin typeface="Georgia"/>
              <a:ea typeface="Georgia"/>
              <a:cs typeface="Georgia"/>
              <a:sym typeface="Georgia"/>
            </a:endParaRPr>
          </a:p>
        </p:txBody>
      </p:sp>
      <p:pic>
        <p:nvPicPr>
          <p:cNvPr id="284" name="Shape 284"/>
          <p:cNvPicPr preferRelativeResize="0"/>
          <p:nvPr/>
        </p:nvPicPr>
        <p:blipFill>
          <a:blip r:embed="rId3">
            <a:alphaModFix/>
          </a:blip>
          <a:stretch>
            <a:fillRect/>
          </a:stretch>
        </p:blipFill>
        <p:spPr>
          <a:xfrm>
            <a:off x="8666716" y="1593850"/>
            <a:ext cx="1815859" cy="2542216"/>
          </a:xfrm>
          <a:prstGeom prst="rect">
            <a:avLst/>
          </a:prstGeom>
          <a:noFill/>
          <a:ln>
            <a:noFill/>
          </a:ln>
        </p:spPr>
      </p:pic>
      <p:sp>
        <p:nvSpPr>
          <p:cNvPr id="5" name="Shape 283"/>
          <p:cNvSpPr txBox="1">
            <a:spLocks/>
          </p:cNvSpPr>
          <p:nvPr/>
        </p:nvSpPr>
        <p:spPr>
          <a:xfrm>
            <a:off x="5054600" y="4565650"/>
            <a:ext cx="6248394" cy="1748875"/>
          </a:xfrm>
          <a:prstGeom prst="rect">
            <a:avLst/>
          </a:prstGeom>
          <a:noFill/>
          <a:ln>
            <a:noFill/>
          </a:ln>
        </p:spPr>
        <p:txBody>
          <a:bodyPr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660400" marR="0" lvl="1" indent="-78740"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2pPr>
            <a:lvl3pPr marL="1117600" marR="0" lvl="2"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3pPr>
            <a:lvl4pPr marL="1574800" marR="0" lvl="3"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4pPr>
            <a:lvl5pPr marL="2032000" marR="0" lvl="4"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5pPr>
            <a:lvl6pPr marL="2654300" marR="0" lvl="5" indent="-78739"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6pPr>
            <a:lvl7pPr marL="3009900" marR="0" lvl="6" indent="-78739"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7pPr>
            <a:lvl8pPr marL="3365500" marR="0" lvl="7" indent="-7874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8pPr>
            <a:lvl9pPr marL="3721100" marR="0" lvl="8" indent="-7874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9pPr>
          </a:lstStyle>
          <a:p>
            <a:endParaRPr lang="en-US" sz="2800" dirty="0" smtClean="0">
              <a:latin typeface="Georgia"/>
              <a:ea typeface="Georgia"/>
              <a:cs typeface="Georgia"/>
              <a:sym typeface="Georgia"/>
            </a:endParaRPr>
          </a:p>
          <a:p>
            <a:pPr marL="203200" indent="-256540">
              <a:buSzPct val="100000"/>
              <a:buFont typeface="Georgia"/>
              <a:buChar char="‣"/>
            </a:pPr>
            <a:r>
              <a:rPr lang="en-US" sz="2800" dirty="0">
                <a:latin typeface="Georgia"/>
                <a:ea typeface="Georgia"/>
                <a:cs typeface="Georgia"/>
                <a:sym typeface="Georgia"/>
              </a:rPr>
              <a:t>“If you do not know how to ask the right question, you discover nothing</a:t>
            </a:r>
            <a:r>
              <a:rPr lang="en-US" sz="2800" dirty="0" smtClean="0">
                <a:latin typeface="Georgia"/>
                <a:ea typeface="Georgia"/>
                <a:cs typeface="Georgia"/>
                <a:sym typeface="Georgia"/>
              </a:rPr>
              <a:t>.”</a:t>
            </a:r>
          </a:p>
          <a:p>
            <a:pPr>
              <a:buSzPct val="100000"/>
            </a:pPr>
            <a:r>
              <a:rPr lang="en-US" sz="2800" dirty="0" smtClean="0">
                <a:latin typeface="Georgia"/>
                <a:ea typeface="Georgia"/>
                <a:cs typeface="Georgia"/>
                <a:sym typeface="Georgia"/>
              </a:rPr>
              <a:t>           - W. Edward Deming</a:t>
            </a:r>
          </a:p>
          <a:p>
            <a:endParaRPr lang="en-US" sz="2800" dirty="0">
              <a:latin typeface="Georgia"/>
              <a:ea typeface="Georgia"/>
              <a:cs typeface="Georgia"/>
              <a:sym typeface="Georgia"/>
            </a:endParaRPr>
          </a:p>
        </p:txBody>
      </p:sp>
      <p:pic>
        <p:nvPicPr>
          <p:cNvPr id="1026" name="Picture 2" descr="W. Edwards Deming.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401" y="4169071"/>
            <a:ext cx="1605493" cy="25420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p:nvPr/>
        </p:nvSpPr>
        <p:spPr>
          <a:xfrm>
            <a:off x="635000" y="736600"/>
            <a:ext cx="112650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WHY DO WE NEED A GOOD QUESTION?</a:t>
            </a:r>
          </a:p>
        </p:txBody>
      </p:sp>
      <p:sp>
        <p:nvSpPr>
          <p:cNvPr id="8" name="Shape 29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We need a good question because…</a:t>
            </a:r>
          </a:p>
          <a:p>
            <a:pPr marL="863600" lvl="1" indent="-256540">
              <a:buSzPct val="100000"/>
              <a:buFont typeface="Georgia"/>
              <a:buChar char="‣"/>
            </a:pPr>
            <a:endParaRPr lang="en-US" sz="2800" dirty="0" smtClean="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Defining the scope for a problem makes it manageable</a:t>
            </a:r>
          </a:p>
          <a:p>
            <a:pPr marL="863600" lvl="1" indent="-256540">
              <a:buSzPct val="100000"/>
              <a:buFont typeface="Georgia"/>
              <a:buChar char="‣"/>
            </a:pPr>
            <a:endParaRPr lang="en-US" sz="2800" dirty="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It forces you to think about the nature of the problem</a:t>
            </a:r>
          </a:p>
          <a:p>
            <a:pPr marL="863600" lvl="1" indent="-256540">
              <a:buSzPct val="100000"/>
              <a:buFont typeface="Georgia"/>
              <a:buChar char="‣"/>
            </a:pPr>
            <a:endParaRPr lang="en-US" sz="2800" dirty="0" smtClean="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A clear statement of goals is key for collaboration with others</a:t>
            </a:r>
          </a:p>
          <a:p>
            <a:pPr marL="863600" lvl="1" indent="-256540">
              <a:buSzPct val="100000"/>
              <a:buFont typeface="Georgia"/>
              <a:buChar char="‣"/>
            </a:pPr>
            <a:endParaRPr lang="en-US" sz="2800" dirty="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It  acts as an anchor if the analysis gets off track</a:t>
            </a:r>
          </a:p>
          <a:p>
            <a:pPr marL="863600" lvl="1" indent="-256540">
              <a:buSzPct val="100000"/>
              <a:buFont typeface="Georgia"/>
              <a:buChar char="‣"/>
            </a:pPr>
            <a:endParaRPr lang="en-US" sz="2800" dirty="0">
              <a:latin typeface="Georgia"/>
              <a:ea typeface="Georgia"/>
              <a:cs typeface="Georgia"/>
              <a:sym typeface="Georgia"/>
            </a:endParaRPr>
          </a:p>
          <a:p>
            <a:pPr marL="863600" lvl="1" indent="-256540">
              <a:buSzPct val="100000"/>
              <a:buFont typeface="Georgia"/>
              <a:buChar char="‣"/>
            </a:pPr>
            <a:endParaRPr lang="en-US" sz="2800" dirty="0">
              <a:latin typeface="Georgia"/>
              <a:ea typeface="Georgia"/>
              <a:cs typeface="Georgia"/>
              <a:sym typeface="Georgia"/>
            </a:endParaRPr>
          </a:p>
          <a:p>
            <a:pPr marL="863600" lvl="1" indent="-256540">
              <a:buSzPct val="100000"/>
              <a:buFont typeface="Georgia"/>
              <a:buChar char="‣"/>
            </a:pPr>
            <a:endParaRPr lang="en-US" sz="2800" dirty="0">
              <a:latin typeface="Georgia"/>
              <a:ea typeface="Georgia"/>
              <a:cs typeface="Georgia"/>
              <a:sym typeface="Georgia"/>
            </a:endParaRPr>
          </a:p>
          <a:p>
            <a:pPr marL="863600" lvl="1" indent="-256540">
              <a:buSzPct val="100000"/>
              <a:buFont typeface="Georgia"/>
              <a:buChar char="‣"/>
            </a:pPr>
            <a:endParaRPr lang="en-US" sz="2800" dirty="0">
              <a:latin typeface="Georgia"/>
              <a:ea typeface="Georgia"/>
              <a:cs typeface="Georgia"/>
              <a:sym typeface="Georgia"/>
            </a:endParaRPr>
          </a:p>
        </p:txBody>
      </p:sp>
    </p:spTree>
    <p:extLst>
      <p:ext uri="{BB962C8B-B14F-4D97-AF65-F5344CB8AC3E}">
        <p14:creationId xmlns:p14="http://schemas.microsoft.com/office/powerpoint/2010/main" val="13888890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Goals are similar to the SMART Goals Framework.</a:t>
            </a: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S:  specific</a:t>
            </a: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M: </a:t>
            </a:r>
            <a:r>
              <a:rPr lang="en-US" sz="2800" dirty="0" smtClean="0">
                <a:solidFill>
                  <a:schemeClr val="dk1"/>
                </a:solidFill>
                <a:latin typeface="Georgia"/>
                <a:ea typeface="Georgia"/>
                <a:cs typeface="Georgia"/>
                <a:sym typeface="Georgia"/>
              </a:rPr>
              <a:t>measurable</a:t>
            </a:r>
            <a:endParaRPr lang="en-US" sz="2800" dirty="0">
              <a:solidFill>
                <a:schemeClr val="dk1"/>
              </a:solidFill>
              <a:latin typeface="Georgia"/>
              <a:ea typeface="Georgia"/>
              <a:cs typeface="Georgia"/>
              <a:sym typeface="Georgia"/>
            </a:endParaRP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A:  attainable</a:t>
            </a: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R:  reproducible</a:t>
            </a: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T:  time-bound</a:t>
            </a:r>
          </a:p>
          <a:p>
            <a:pPr marR="0" lvl="0" algn="l" rtl="0">
              <a:spcBef>
                <a:spcPts val="0"/>
              </a:spcBef>
              <a:buNone/>
            </a:pPr>
            <a:endParaRPr sz="2800" dirty="0">
              <a:latin typeface="Georgia"/>
              <a:ea typeface="Georgia"/>
              <a:cs typeface="Georgia"/>
              <a:sym typeface="Georgia"/>
            </a:endParaRPr>
          </a:p>
        </p:txBody>
      </p:sp>
      <p:sp>
        <p:nvSpPr>
          <p:cNvPr id="290" name="Shape 29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WHAT IS A GOOD QUESTION?</a:t>
            </a:r>
          </a:p>
        </p:txBody>
      </p:sp>
      <p:pic>
        <p:nvPicPr>
          <p:cNvPr id="291" name="Shape 291"/>
          <p:cNvPicPr preferRelativeResize="0"/>
          <p:nvPr/>
        </p:nvPicPr>
        <p:blipFill>
          <a:blip r:embed="rId3">
            <a:alphaModFix/>
          </a:blip>
          <a:stretch>
            <a:fillRect/>
          </a:stretch>
        </p:blipFill>
        <p:spPr>
          <a:xfrm>
            <a:off x="3962975" y="2239240"/>
            <a:ext cx="7721699" cy="461593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Specific:  The dataset and key variables are clearly defined.</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Measurable:  The type of analysis and major assumptions are articulated.</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Attainable:  The question you are asking is feasible for your dataset and is not likely to be biased.</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Reproducible:  Another person (or future you) can read and understand exactly how your analysis is performed.</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Time-bound:  You clearly state the time period and population for which this analysis will pertain.</a:t>
            </a:r>
          </a:p>
        </p:txBody>
      </p:sp>
      <p:sp>
        <p:nvSpPr>
          <p:cNvPr id="297" name="Shape 297"/>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WHAT IS A GOOD QUESTION?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WHAT IS A GOOD QUESTION?</a:t>
            </a:r>
          </a:p>
        </p:txBody>
      </p:sp>
      <p:pic>
        <p:nvPicPr>
          <p:cNvPr id="303" name="Shape 303"/>
          <p:cNvPicPr preferRelativeResize="0"/>
          <p:nvPr/>
        </p:nvPicPr>
        <p:blipFill>
          <a:blip r:embed="rId3">
            <a:alphaModFix/>
          </a:blip>
          <a:stretch>
            <a:fillRect/>
          </a:stretch>
        </p:blipFill>
        <p:spPr>
          <a:xfrm>
            <a:off x="1929727" y="1464400"/>
            <a:ext cx="9145349" cy="5466974"/>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DEMO	</a:t>
            </a:r>
          </a:p>
        </p:txBody>
      </p:sp>
      <p:sp>
        <p:nvSpPr>
          <p:cNvPr id="309" name="Shape 309"/>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DIAGRAMMING AN AIM</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L="203200" lvl="0" indent="-256540">
              <a:lnSpc>
                <a:spcPct val="150000"/>
              </a:lnSpc>
              <a:spcAft>
                <a:spcPts val="1200"/>
              </a:spcAft>
              <a:buSzPct val="100000"/>
              <a:buFont typeface="Georgia"/>
              <a:buChar char="‣"/>
            </a:pPr>
            <a:r>
              <a:rPr lang="en-US" sz="2400" dirty="0" smtClean="0">
                <a:solidFill>
                  <a:srgbClr val="333333"/>
                </a:solidFill>
                <a:latin typeface="Georgia"/>
                <a:ea typeface="Georgia"/>
                <a:cs typeface="Georgia"/>
                <a:sym typeface="Georgia"/>
              </a:rPr>
              <a:t>National </a:t>
            </a:r>
            <a:r>
              <a:rPr lang="en-US" sz="2400" dirty="0">
                <a:solidFill>
                  <a:srgbClr val="333333"/>
                </a:solidFill>
                <a:latin typeface="Georgia"/>
                <a:ea typeface="Georgia"/>
                <a:cs typeface="Georgia"/>
                <a:sym typeface="Georgia"/>
              </a:rPr>
              <a:t>Health and Nutrition Examination Survey (NHANES) </a:t>
            </a:r>
            <a:r>
              <a:rPr lang="en-US" sz="2400" dirty="0" smtClean="0">
                <a:solidFill>
                  <a:srgbClr val="333333"/>
                </a:solidFill>
                <a:latin typeface="Georgia"/>
                <a:ea typeface="Georgia"/>
                <a:cs typeface="Georgia"/>
                <a:sym typeface="Georgia"/>
              </a:rPr>
              <a:t>“is </a:t>
            </a:r>
            <a:r>
              <a:rPr lang="en-US" sz="2400" dirty="0">
                <a:solidFill>
                  <a:srgbClr val="333333"/>
                </a:solidFill>
                <a:latin typeface="Georgia"/>
                <a:ea typeface="Georgia"/>
                <a:cs typeface="Georgia"/>
                <a:sym typeface="Georgia"/>
              </a:rPr>
              <a:t>a program of studies designed to assess the health and nutritional status of adults and children in the United States. The survey is unique in that it combines interviews and physical examinations” (</a:t>
            </a:r>
            <a:r>
              <a:rPr lang="en-US" sz="2400" dirty="0">
                <a:solidFill>
                  <a:srgbClr val="333333"/>
                </a:solidFill>
                <a:latin typeface="Georgia"/>
                <a:ea typeface="Georgia"/>
                <a:cs typeface="Georgia"/>
                <a:sym typeface="Georgia"/>
                <a:hlinkClick r:id="rId3"/>
              </a:rPr>
              <a:t>http://www.cdc.gov/nchs/nhanes</a:t>
            </a:r>
            <a:r>
              <a:rPr lang="en-US" sz="2400" dirty="0" smtClean="0">
                <a:solidFill>
                  <a:srgbClr val="333333"/>
                </a:solidFill>
                <a:latin typeface="Georgia"/>
                <a:ea typeface="Georgia"/>
                <a:cs typeface="Georgia"/>
                <a:sym typeface="Georgia"/>
                <a:hlinkClick r:id="rId3"/>
              </a:rPr>
              <a:t>/</a:t>
            </a:r>
            <a:r>
              <a:rPr lang="en-US" sz="2400" dirty="0" smtClean="0">
                <a:solidFill>
                  <a:srgbClr val="333333"/>
                </a:solidFill>
                <a:latin typeface="Georgia"/>
                <a:ea typeface="Georgia"/>
                <a:cs typeface="Georgia"/>
                <a:sym typeface="Georgia"/>
              </a:rPr>
              <a:t>).</a:t>
            </a:r>
          </a:p>
          <a:p>
            <a:pPr marL="203200" lvl="0" indent="-256540">
              <a:lnSpc>
                <a:spcPct val="150000"/>
              </a:lnSpc>
              <a:spcAft>
                <a:spcPts val="1200"/>
              </a:spcAft>
              <a:buSzPct val="100000"/>
              <a:buFont typeface="Georgia"/>
              <a:buChar char="‣"/>
            </a:pPr>
            <a:r>
              <a:rPr lang="en-US" sz="2400" dirty="0" smtClean="0">
                <a:solidFill>
                  <a:srgbClr val="333333"/>
                </a:solidFill>
                <a:latin typeface="Georgia"/>
                <a:ea typeface="Georgia"/>
                <a:cs typeface="Georgia"/>
                <a:sym typeface="Georgia"/>
              </a:rPr>
              <a:t>It is regularly administered by </a:t>
            </a:r>
            <a:r>
              <a:rPr lang="en-US" sz="2400" dirty="0">
                <a:solidFill>
                  <a:srgbClr val="333333"/>
                </a:solidFill>
                <a:latin typeface="Georgia"/>
                <a:ea typeface="Georgia"/>
                <a:cs typeface="Georgia"/>
                <a:sym typeface="Georgia"/>
              </a:rPr>
              <a:t>the Centers for Disease Control and </a:t>
            </a:r>
            <a:r>
              <a:rPr lang="en-US" sz="2400" dirty="0" smtClean="0">
                <a:solidFill>
                  <a:srgbClr val="333333"/>
                </a:solidFill>
                <a:latin typeface="Georgia"/>
                <a:ea typeface="Georgia"/>
                <a:cs typeface="Georgia"/>
                <a:sym typeface="Georgia"/>
              </a:rPr>
              <a:t>Prevention (CDC).</a:t>
            </a:r>
          </a:p>
          <a:p>
            <a:pPr marL="203200" lvl="0" indent="-256540">
              <a:lnSpc>
                <a:spcPct val="150000"/>
              </a:lnSpc>
              <a:spcAft>
                <a:spcPts val="1200"/>
              </a:spcAft>
              <a:buSzPct val="100000"/>
              <a:buFont typeface="Georgia"/>
              <a:buChar char="‣"/>
            </a:pPr>
            <a:endParaRPr lang="en-US" sz="2800" dirty="0">
              <a:solidFill>
                <a:srgbClr val="333333"/>
              </a:solidFill>
              <a:latin typeface="Georgia"/>
              <a:ea typeface="Georgia"/>
              <a:cs typeface="Georgia"/>
              <a:sym typeface="Georgia"/>
            </a:endParaRPr>
          </a:p>
        </p:txBody>
      </p:sp>
      <p:sp>
        <p:nvSpPr>
          <p:cNvPr id="315" name="Shape 315"/>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EXAMPLE DATASET</a:t>
            </a:r>
            <a:endParaRPr lang="en-US" sz="3200" b="1" dirty="0">
              <a:latin typeface="Oswald"/>
              <a:ea typeface="Oswald"/>
              <a:cs typeface="Oswald"/>
              <a:sym typeface="Oswald"/>
            </a:endParaRPr>
          </a:p>
        </p:txBody>
      </p:sp>
      <p:pic>
        <p:nvPicPr>
          <p:cNvPr id="4098" name="Picture 2" descr="http://health.uncc.edu/sites/health.uncc.edu/files/styles/news-thumbnail/public/fields/news/field_news_image/logo_NHANES-300x225_0.png?itok=RPrKILm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8800" y="2889250"/>
            <a:ext cx="990600" cy="74295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2838" y="4356101"/>
            <a:ext cx="8239125"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73916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YOUR TURN</a:t>
            </a:r>
            <a:endParaRPr lang="en-US" sz="3200" b="1" dirty="0">
              <a:latin typeface="Oswald"/>
              <a:ea typeface="Oswald"/>
              <a:cs typeface="Oswald"/>
              <a:sym typeface="Oswald"/>
            </a:endParaRPr>
          </a:p>
        </p:txBody>
      </p:sp>
      <p:sp>
        <p:nvSpPr>
          <p:cNvPr id="252" name="Shape 252"/>
          <p:cNvSpPr txBox="1">
            <a:spLocks noGrp="1"/>
          </p:cNvSpPr>
          <p:nvPr>
            <p:ph type="body" idx="1"/>
          </p:nvPr>
        </p:nvSpPr>
        <p:spPr>
          <a:xfrm>
            <a:off x="635006" y="9580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What issues are we going to face when selecting an aim for a large dataset like NHANES?</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What are some strategies that we could use to avoid or manage these issues?</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p:txBody>
      </p:sp>
    </p:spTree>
    <p:extLst>
      <p:ext uri="{BB962C8B-B14F-4D97-AF65-F5344CB8AC3E}">
        <p14:creationId xmlns:p14="http://schemas.microsoft.com/office/powerpoint/2010/main" val="4560810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L="203200" lvl="0" indent="-256540">
              <a:lnSpc>
                <a:spcPct val="150000"/>
              </a:lnSpc>
              <a:spcAft>
                <a:spcPts val="1200"/>
              </a:spcAft>
              <a:buSzPct val="100000"/>
              <a:buFont typeface="Georgia"/>
              <a:buChar char="‣"/>
            </a:pPr>
            <a:r>
              <a:rPr lang="en-US" sz="2800" dirty="0" smtClean="0">
                <a:solidFill>
                  <a:srgbClr val="333333"/>
                </a:solidFill>
                <a:latin typeface="Georgia"/>
                <a:ea typeface="Georgia"/>
                <a:cs typeface="Georgia"/>
                <a:sym typeface="Georgia"/>
              </a:rPr>
              <a:t>Determine </a:t>
            </a:r>
            <a:r>
              <a:rPr lang="en-US" sz="2800" dirty="0">
                <a:solidFill>
                  <a:srgbClr val="333333"/>
                </a:solidFill>
                <a:latin typeface="Georgia"/>
                <a:ea typeface="Georgia"/>
                <a:cs typeface="Georgia"/>
                <a:sym typeface="Georgia"/>
              </a:rPr>
              <a:t>the association of foods in the home with child dietary intake. </a:t>
            </a:r>
            <a:endParaRPr lang="en-US" sz="2800" dirty="0" smtClean="0">
              <a:solidFill>
                <a:srgbClr val="333333"/>
              </a:solidFill>
              <a:latin typeface="Georgia"/>
              <a:ea typeface="Georgia"/>
              <a:cs typeface="Georgia"/>
              <a:sym typeface="Georgia"/>
            </a:endParaRPr>
          </a:p>
          <a:p>
            <a:pPr marL="203200" lvl="0" indent="-256540">
              <a:lnSpc>
                <a:spcPct val="150000"/>
              </a:lnSpc>
              <a:spcAft>
                <a:spcPts val="1200"/>
              </a:spcAft>
              <a:buSzPct val="100000"/>
              <a:buFont typeface="Georgia"/>
              <a:buChar char="‣"/>
            </a:pPr>
            <a:r>
              <a:rPr lang="en-US" sz="2800" dirty="0" smtClean="0">
                <a:solidFill>
                  <a:srgbClr val="333333"/>
                </a:solidFill>
                <a:latin typeface="Georgia"/>
                <a:ea typeface="Georgia"/>
                <a:cs typeface="Georgia"/>
                <a:sym typeface="Georgia"/>
              </a:rPr>
              <a:t>Using data from one </a:t>
            </a:r>
            <a:r>
              <a:rPr lang="en-US" sz="2800" dirty="0">
                <a:solidFill>
                  <a:srgbClr val="333333"/>
                </a:solidFill>
                <a:latin typeface="Georgia"/>
                <a:ea typeface="Georgia"/>
                <a:cs typeface="Georgia"/>
                <a:sym typeface="Georgia"/>
              </a:rPr>
              <a:t>24-hour </a:t>
            </a:r>
            <a:r>
              <a:rPr lang="en-US" sz="2800" dirty="0" smtClean="0">
                <a:solidFill>
                  <a:srgbClr val="333333"/>
                </a:solidFill>
                <a:latin typeface="Georgia"/>
                <a:ea typeface="Georgia"/>
                <a:cs typeface="Georgia"/>
                <a:sym typeface="Georgia"/>
              </a:rPr>
              <a:t>period from </a:t>
            </a:r>
            <a:r>
              <a:rPr lang="en-US" sz="2800" dirty="0">
                <a:solidFill>
                  <a:srgbClr val="333333"/>
                </a:solidFill>
                <a:latin typeface="Georgia"/>
                <a:ea typeface="Georgia"/>
                <a:cs typeface="Georgia"/>
                <a:sym typeface="Georgia"/>
              </a:rPr>
              <a:t>the </a:t>
            </a:r>
            <a:r>
              <a:rPr lang="en-US" sz="2800" dirty="0" smtClean="0">
                <a:solidFill>
                  <a:srgbClr val="333333"/>
                </a:solidFill>
                <a:latin typeface="Georgia"/>
                <a:ea typeface="Georgia"/>
                <a:cs typeface="Georgia"/>
                <a:sym typeface="Georgia"/>
              </a:rPr>
              <a:t>NHANES 2010-2011, we </a:t>
            </a:r>
            <a:r>
              <a:rPr lang="en-US" sz="2800" dirty="0">
                <a:solidFill>
                  <a:srgbClr val="333333"/>
                </a:solidFill>
                <a:latin typeface="Georgia"/>
                <a:ea typeface="Georgia"/>
                <a:cs typeface="Georgia"/>
                <a:sym typeface="Georgia"/>
              </a:rPr>
              <a:t>will determine the factors associated with food available in the homes of American children and adolescents. </a:t>
            </a:r>
            <a:endParaRPr lang="en-US" sz="2800" dirty="0" smtClean="0">
              <a:solidFill>
                <a:srgbClr val="333333"/>
              </a:solidFill>
              <a:latin typeface="Georgia"/>
              <a:ea typeface="Georgia"/>
              <a:cs typeface="Georgia"/>
              <a:sym typeface="Georgia"/>
            </a:endParaRPr>
          </a:p>
          <a:p>
            <a:pPr marL="203200" lvl="0" indent="-256540">
              <a:lnSpc>
                <a:spcPct val="150000"/>
              </a:lnSpc>
              <a:spcAft>
                <a:spcPts val="1200"/>
              </a:spcAft>
              <a:buSzPct val="100000"/>
              <a:buFont typeface="Georgia"/>
              <a:buChar char="‣"/>
            </a:pPr>
            <a:r>
              <a:rPr lang="en-US" sz="2800" dirty="0" smtClean="0">
                <a:solidFill>
                  <a:srgbClr val="333333"/>
                </a:solidFill>
                <a:latin typeface="Georgia"/>
                <a:ea typeface="Georgia"/>
                <a:cs typeface="Georgia"/>
                <a:sym typeface="Georgia"/>
              </a:rPr>
              <a:t>We </a:t>
            </a:r>
            <a:r>
              <a:rPr lang="en-US" sz="2800" dirty="0">
                <a:solidFill>
                  <a:srgbClr val="333333"/>
                </a:solidFill>
                <a:latin typeface="Georgia"/>
                <a:ea typeface="Georgia"/>
                <a:cs typeface="Georgia"/>
                <a:sym typeface="Georgia"/>
              </a:rPr>
              <a:t>will test if reported availability of fruits, dark green vegetables, low fat milk or sugar sweetened beverages available in the home increases the likelihood that children and adolescents will meet their USDA recommended dietary intake for that food.</a:t>
            </a:r>
          </a:p>
        </p:txBody>
      </p:sp>
      <p:sp>
        <p:nvSpPr>
          <p:cNvPr id="315" name="Shape 315"/>
          <p:cNvSpPr/>
          <p:nvPr/>
        </p:nvSpPr>
        <p:spPr>
          <a:xfrm>
            <a:off x="635000" y="736600"/>
            <a:ext cx="7721699" cy="431700"/>
          </a:xfrm>
          <a:prstGeom prst="rect">
            <a:avLst/>
          </a:prstGeom>
          <a:noFill/>
          <a:ln>
            <a:noFill/>
          </a:ln>
        </p:spPr>
        <p:txBody>
          <a:bodyPr lIns="0" tIns="0" rIns="0" bIns="0" anchor="t" anchorCtr="0">
            <a:noAutofit/>
          </a:bodyPr>
          <a:lstStyle/>
          <a:p>
            <a:pPr lvl="0">
              <a:buSzPct val="25000"/>
            </a:pPr>
            <a:r>
              <a:rPr lang="en-US" sz="3200" b="1" dirty="0">
                <a:latin typeface="Oswald"/>
                <a:ea typeface="Oswald"/>
                <a:cs typeface="Oswald"/>
                <a:sym typeface="Oswald"/>
              </a:rPr>
              <a:t>EXAMPLE AIM</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body" idx="1"/>
          </p:nvPr>
        </p:nvSpPr>
        <p:spPr>
          <a:xfrm>
            <a:off x="635003" y="1301275"/>
            <a:ext cx="5779199" cy="5774700"/>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lvl="0" indent="-256540" rtl="0">
              <a:lnSpc>
                <a:spcPct val="160000"/>
              </a:lnSpc>
              <a:spcBef>
                <a:spcPts val="0"/>
              </a:spcBef>
              <a:spcAft>
                <a:spcPts val="1200"/>
              </a:spcAft>
              <a:buSzPct val="100000"/>
              <a:buFont typeface="Georgia"/>
              <a:buChar char="‣"/>
            </a:pPr>
            <a:r>
              <a:rPr lang="en-US" sz="2800" dirty="0">
                <a:solidFill>
                  <a:srgbClr val="333333"/>
                </a:solidFill>
                <a:latin typeface="Georgia"/>
                <a:ea typeface="Georgia"/>
                <a:cs typeface="Georgia"/>
                <a:sym typeface="Georgia"/>
              </a:rPr>
              <a:t>Children will be </a:t>
            </a:r>
            <a:r>
              <a:rPr lang="en-US" sz="2800" i="1" dirty="0">
                <a:solidFill>
                  <a:srgbClr val="333333"/>
                </a:solidFill>
                <a:latin typeface="Georgia"/>
                <a:ea typeface="Georgia"/>
                <a:cs typeface="Georgia"/>
                <a:sym typeface="Georgia"/>
              </a:rPr>
              <a:t>more likely</a:t>
            </a:r>
            <a:r>
              <a:rPr lang="en-US" sz="2800" dirty="0">
                <a:solidFill>
                  <a:srgbClr val="333333"/>
                </a:solidFill>
                <a:latin typeface="Georgia"/>
                <a:ea typeface="Georgia"/>
                <a:cs typeface="Georgia"/>
                <a:sym typeface="Georgia"/>
              </a:rPr>
              <a:t> to meet the USDA recommended intake level when food is always available in their home compared to </a:t>
            </a:r>
            <a:r>
              <a:rPr lang="en-US" sz="2800" i="1" dirty="0">
                <a:solidFill>
                  <a:srgbClr val="333333"/>
                </a:solidFill>
                <a:latin typeface="Georgia"/>
                <a:ea typeface="Georgia"/>
                <a:cs typeface="Georgia"/>
                <a:sym typeface="Georgia"/>
              </a:rPr>
              <a:t>rarely or never</a:t>
            </a:r>
            <a:r>
              <a:rPr lang="en-US" sz="2800" dirty="0">
                <a:solidFill>
                  <a:srgbClr val="333333"/>
                </a:solidFill>
                <a:latin typeface="Georgia"/>
                <a:ea typeface="Georgia"/>
                <a:cs typeface="Georgia"/>
                <a:sym typeface="Georgia"/>
              </a:rPr>
              <a:t>.</a:t>
            </a:r>
          </a:p>
          <a:p>
            <a:pPr marR="0" lvl="0" algn="l" rtl="0">
              <a:spcBef>
                <a:spcPts val="1000"/>
              </a:spcBef>
              <a:buNone/>
            </a:pPr>
            <a:endParaRPr sz="2800" dirty="0">
              <a:latin typeface="Georgia"/>
              <a:ea typeface="Georgia"/>
              <a:cs typeface="Georgia"/>
              <a:sym typeface="Georgia"/>
            </a:endParaRPr>
          </a:p>
        </p:txBody>
      </p:sp>
      <p:sp>
        <p:nvSpPr>
          <p:cNvPr id="321" name="Shape 321"/>
          <p:cNvSpPr/>
          <p:nvPr/>
        </p:nvSpPr>
        <p:spPr>
          <a:xfrm>
            <a:off x="635000" y="736600"/>
            <a:ext cx="7721699" cy="431700"/>
          </a:xfrm>
          <a:prstGeom prst="rect">
            <a:avLst/>
          </a:prstGeom>
          <a:noFill/>
          <a:ln>
            <a:noFill/>
          </a:ln>
        </p:spPr>
        <p:txBody>
          <a:bodyPr lIns="0" tIns="0" rIns="0" bIns="0" anchor="t" anchorCtr="0">
            <a:noAutofit/>
          </a:bodyPr>
          <a:lstStyle/>
          <a:p>
            <a:pPr lvl="0">
              <a:buSzPct val="25000"/>
            </a:pPr>
            <a:r>
              <a:rPr lang="en-US" sz="3200" b="1" dirty="0">
                <a:latin typeface="Oswald"/>
                <a:ea typeface="Oswald"/>
                <a:cs typeface="Oswald"/>
                <a:sym typeface="Oswald"/>
              </a:rPr>
              <a:t>EXAMPLE HYPOTHESIS</a:t>
            </a:r>
          </a:p>
        </p:txBody>
      </p:sp>
      <p:grpSp>
        <p:nvGrpSpPr>
          <p:cNvPr id="2" name="Group 1"/>
          <p:cNvGrpSpPr/>
          <p:nvPr/>
        </p:nvGrpSpPr>
        <p:grpSpPr>
          <a:xfrm>
            <a:off x="6350000" y="1517650"/>
            <a:ext cx="6105525" cy="4695825"/>
            <a:chOff x="6350000" y="1517650"/>
            <a:chExt cx="6105525" cy="4695825"/>
          </a:xfrm>
        </p:grpSpPr>
        <p:pic>
          <p:nvPicPr>
            <p:cNvPr id="322" name="Shape 322"/>
            <p:cNvPicPr preferRelativeResize="0"/>
            <p:nvPr/>
          </p:nvPicPr>
          <p:blipFill>
            <a:blip r:embed="rId3">
              <a:alphaModFix/>
            </a:blip>
            <a:stretch>
              <a:fillRect/>
            </a:stretch>
          </p:blipFill>
          <p:spPr>
            <a:xfrm>
              <a:off x="6350000" y="1517650"/>
              <a:ext cx="3886200" cy="2724389"/>
            </a:xfrm>
            <a:prstGeom prst="rect">
              <a:avLst/>
            </a:prstGeom>
            <a:noFill/>
            <a:ln>
              <a:noFill/>
            </a:ln>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600" y="3575050"/>
              <a:ext cx="5495925" cy="263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p:nvPr/>
        </p:nvSpPr>
        <p:spPr>
          <a:xfrm>
            <a:off x="635000" y="736600"/>
            <a:ext cx="99383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EXPERIMENTAL DESIGN AND PANDAS</a:t>
            </a:r>
          </a:p>
        </p:txBody>
      </p:sp>
      <p:sp>
        <p:nvSpPr>
          <p:cNvPr id="239" name="Shape 239"/>
          <p:cNvSpPr txBox="1">
            <a:spLocks noGrp="1"/>
          </p:cNvSpPr>
          <p:nvPr>
            <p:ph type="body" idx="1"/>
          </p:nvPr>
        </p:nvSpPr>
        <p:spPr>
          <a:xfrm>
            <a:off x="635006" y="194025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dirty="0">
                <a:latin typeface="Georgia"/>
                <a:ea typeface="Georgia"/>
                <a:cs typeface="Georgia"/>
                <a:sym typeface="Georgia"/>
              </a:rPr>
              <a:t>Define a problem and types of data</a:t>
            </a:r>
          </a:p>
          <a:p>
            <a:pPr marR="0" lvl="0" algn="l" rtl="0">
              <a:lnSpc>
                <a:spcPct val="100000"/>
              </a:lnSpc>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dirty="0">
                <a:latin typeface="Georgia"/>
                <a:ea typeface="Georgia"/>
                <a:cs typeface="Georgia"/>
                <a:sym typeface="Georgia"/>
              </a:rPr>
              <a:t>Identify data set types</a:t>
            </a:r>
          </a:p>
          <a:p>
            <a:pPr marR="0" lvl="0" algn="l" rtl="0">
              <a:lnSpc>
                <a:spcPct val="100000"/>
              </a:lnSpc>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dirty="0">
                <a:latin typeface="Georgia"/>
                <a:ea typeface="Georgia"/>
                <a:cs typeface="Georgia"/>
                <a:sym typeface="Georgia"/>
              </a:rPr>
              <a:t>Define the data science workflow</a:t>
            </a:r>
          </a:p>
          <a:p>
            <a:pPr marR="0" lvl="0" algn="l" rtl="0">
              <a:lnSpc>
                <a:spcPct val="100000"/>
              </a:lnSpc>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dirty="0">
                <a:latin typeface="Georgia"/>
                <a:ea typeface="Georgia"/>
                <a:cs typeface="Georgia"/>
                <a:sym typeface="Georgia"/>
              </a:rPr>
              <a:t>Apply the data science workflow in the pandas context</a:t>
            </a:r>
          </a:p>
          <a:p>
            <a:pPr marR="0" lvl="0" algn="l" rtl="0">
              <a:lnSpc>
                <a:spcPct val="100000"/>
              </a:lnSpc>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dirty="0">
                <a:latin typeface="Georgia"/>
                <a:ea typeface="Georgia"/>
                <a:cs typeface="Georgia"/>
                <a:sym typeface="Georgia"/>
              </a:rPr>
              <a:t>Create an </a:t>
            </a:r>
            <a:r>
              <a:rPr lang="en-US" sz="2800" dirty="0" smtClean="0">
                <a:latin typeface="Georgia"/>
                <a:ea typeface="Georgia"/>
                <a:cs typeface="Georgia"/>
                <a:sym typeface="Georgia"/>
              </a:rPr>
              <a:t>IPython </a:t>
            </a:r>
            <a:r>
              <a:rPr lang="en-US" sz="2800" dirty="0">
                <a:latin typeface="Georgia"/>
                <a:ea typeface="Georgia"/>
                <a:cs typeface="Georgia"/>
                <a:sym typeface="Georgia"/>
              </a:rPr>
              <a:t>Notebook to import, format, and clean using the Pandas library</a:t>
            </a:r>
          </a:p>
        </p:txBody>
      </p:sp>
      <p:sp>
        <p:nvSpPr>
          <p:cNvPr id="240" name="Shape 240"/>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dirty="0" smtClean="0">
                <a:latin typeface="Oswald"/>
                <a:ea typeface="Oswald"/>
                <a:cs typeface="Oswald"/>
                <a:sym typeface="Oswald"/>
              </a:rPr>
              <a:t>TODAY’S LEARNING </a:t>
            </a:r>
            <a:r>
              <a:rPr lang="en-US" sz="5400" b="1" dirty="0">
                <a:latin typeface="Oswald"/>
                <a:ea typeface="Oswald"/>
                <a:cs typeface="Oswald"/>
                <a:sym typeface="Oswald"/>
              </a:rPr>
              <a:t>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lnSpc>
                <a:spcPct val="100000"/>
              </a:lnSpc>
              <a:spcBef>
                <a:spcPts val="0"/>
              </a:spcBef>
              <a:buNone/>
            </a:pPr>
            <a:endParaRPr sz="2800" dirty="0">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dirty="0">
                <a:solidFill>
                  <a:srgbClr val="333333"/>
                </a:solidFill>
                <a:highlight>
                  <a:srgbClr val="FFFFFF"/>
                </a:highlight>
                <a:latin typeface="Georgia"/>
                <a:ea typeface="Georgia"/>
                <a:cs typeface="Georgia"/>
                <a:sym typeface="Georgia"/>
              </a:rPr>
              <a:t>How data was collected:</a:t>
            </a:r>
          </a:p>
          <a:p>
            <a:pPr lvl="1" rtl="0">
              <a:lnSpc>
                <a:spcPct val="100000"/>
              </a:lnSpc>
              <a:spcBef>
                <a:spcPts val="0"/>
              </a:spcBef>
              <a:buClr>
                <a:srgbClr val="333333"/>
              </a:buClr>
              <a:buSzPct val="100000"/>
              <a:buFont typeface="Georgia"/>
            </a:pPr>
            <a:r>
              <a:rPr lang="en-US" sz="2800" dirty="0" smtClean="0">
                <a:solidFill>
                  <a:srgbClr val="333333"/>
                </a:solidFill>
                <a:highlight>
                  <a:srgbClr val="FFFFFF"/>
                </a:highlight>
                <a:latin typeface="Georgia"/>
                <a:ea typeface="Georgia"/>
                <a:cs typeface="Georgia"/>
                <a:sym typeface="Georgia"/>
              </a:rPr>
              <a:t>Over a 24-hour period, </a:t>
            </a:r>
            <a:r>
              <a:rPr lang="en-US" sz="2800" dirty="0">
                <a:solidFill>
                  <a:srgbClr val="333333"/>
                </a:solidFill>
                <a:highlight>
                  <a:srgbClr val="FFFFFF"/>
                </a:highlight>
                <a:latin typeface="Georgia"/>
                <a:ea typeface="Georgia"/>
                <a:cs typeface="Georgia"/>
                <a:sym typeface="Georgia"/>
              </a:rPr>
              <a:t>self-reported</a:t>
            </a:r>
          </a:p>
          <a:p>
            <a:pPr lvl="0" rtl="0">
              <a:lnSpc>
                <a:spcPct val="100000"/>
              </a:lnSpc>
              <a:spcBef>
                <a:spcPts val="0"/>
              </a:spcBef>
              <a:buNone/>
            </a:pPr>
            <a:endParaRPr sz="1200" dirty="0">
              <a:solidFill>
                <a:srgbClr val="333333"/>
              </a:solidFill>
              <a:highlight>
                <a:srgbClr val="FFFFFF"/>
              </a:highlight>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dirty="0">
                <a:solidFill>
                  <a:srgbClr val="333333"/>
                </a:solidFill>
                <a:highlight>
                  <a:srgbClr val="FFFFFF"/>
                </a:highlight>
                <a:latin typeface="Georgia"/>
                <a:ea typeface="Georgia"/>
                <a:cs typeface="Georgia"/>
                <a:sym typeface="Georgia"/>
              </a:rPr>
              <a:t>What data was collected:</a:t>
            </a:r>
          </a:p>
          <a:p>
            <a:pPr lvl="1" rtl="0">
              <a:lnSpc>
                <a:spcPct val="100000"/>
              </a:lnSpc>
              <a:spcBef>
                <a:spcPts val="0"/>
              </a:spcBef>
              <a:buClr>
                <a:srgbClr val="333333"/>
              </a:buClr>
              <a:buSzPct val="100000"/>
              <a:buFont typeface="Georgia"/>
            </a:pPr>
            <a:r>
              <a:rPr lang="en-US" sz="2800" dirty="0">
                <a:solidFill>
                  <a:srgbClr val="333333"/>
                </a:solidFill>
                <a:highlight>
                  <a:srgbClr val="FFFFFF"/>
                </a:highlight>
                <a:latin typeface="Georgia"/>
                <a:ea typeface="Georgia"/>
                <a:cs typeface="Georgia"/>
                <a:sym typeface="Georgia"/>
              </a:rPr>
              <a:t>Fruits, dark green vegetables, low fat milk or sugar sweetened beverages, always vs. rarely available</a:t>
            </a:r>
          </a:p>
          <a:p>
            <a:pPr lvl="0" rtl="0">
              <a:lnSpc>
                <a:spcPct val="100000"/>
              </a:lnSpc>
              <a:spcBef>
                <a:spcPts val="0"/>
              </a:spcBef>
              <a:buNone/>
            </a:pPr>
            <a:endParaRPr sz="1200" dirty="0">
              <a:solidFill>
                <a:srgbClr val="333333"/>
              </a:solidFill>
              <a:highlight>
                <a:srgbClr val="FFFFFF"/>
              </a:highlight>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dirty="0">
                <a:solidFill>
                  <a:srgbClr val="333333"/>
                </a:solidFill>
                <a:highlight>
                  <a:srgbClr val="FFFFFF"/>
                </a:highlight>
                <a:latin typeface="Georgia"/>
                <a:ea typeface="Georgia"/>
                <a:cs typeface="Georgia"/>
                <a:sym typeface="Georgia"/>
              </a:rPr>
              <a:t>How data will be analyzed:</a:t>
            </a:r>
          </a:p>
          <a:p>
            <a:pPr lvl="1" rtl="0">
              <a:lnSpc>
                <a:spcPct val="100000"/>
              </a:lnSpc>
              <a:spcBef>
                <a:spcPts val="0"/>
              </a:spcBef>
              <a:buClr>
                <a:srgbClr val="333333"/>
              </a:buClr>
              <a:buSzPct val="100000"/>
              <a:buFont typeface="Georgia"/>
            </a:pPr>
            <a:r>
              <a:rPr lang="en-US" sz="2800" dirty="0">
                <a:solidFill>
                  <a:srgbClr val="333333"/>
                </a:solidFill>
                <a:highlight>
                  <a:srgbClr val="FFFFFF"/>
                </a:highlight>
                <a:latin typeface="Georgia"/>
                <a:ea typeface="Georgia"/>
                <a:cs typeface="Georgia"/>
                <a:sym typeface="Georgia"/>
              </a:rPr>
              <a:t>Using USDA recommendations as a gold-standard to measure the association</a:t>
            </a:r>
          </a:p>
          <a:p>
            <a:pPr lvl="0" rtl="0">
              <a:lnSpc>
                <a:spcPct val="100000"/>
              </a:lnSpc>
              <a:spcBef>
                <a:spcPts val="0"/>
              </a:spcBef>
              <a:buNone/>
            </a:pPr>
            <a:endParaRPr sz="1200" dirty="0">
              <a:solidFill>
                <a:srgbClr val="333333"/>
              </a:solidFill>
              <a:highlight>
                <a:srgbClr val="FFFFFF"/>
              </a:highlight>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dirty="0">
                <a:solidFill>
                  <a:srgbClr val="333333"/>
                </a:solidFill>
                <a:highlight>
                  <a:srgbClr val="FFFFFF"/>
                </a:highlight>
                <a:latin typeface="Georgia"/>
                <a:ea typeface="Georgia"/>
                <a:cs typeface="Georgia"/>
                <a:sym typeface="Georgia"/>
              </a:rPr>
              <a:t>The specific hypothesis </a:t>
            </a:r>
            <a:r>
              <a:rPr lang="en-US" sz="2800" dirty="0" smtClean="0">
                <a:solidFill>
                  <a:srgbClr val="333333"/>
                </a:solidFill>
                <a:highlight>
                  <a:srgbClr val="FFFFFF"/>
                </a:highlight>
                <a:latin typeface="Georgia"/>
                <a:ea typeface="Georgia"/>
                <a:cs typeface="Georgia"/>
                <a:sym typeface="Georgia"/>
              </a:rPr>
              <a:t>(&amp; direction) </a:t>
            </a:r>
            <a:r>
              <a:rPr lang="en-US" sz="2800" dirty="0">
                <a:solidFill>
                  <a:srgbClr val="333333"/>
                </a:solidFill>
                <a:highlight>
                  <a:srgbClr val="FFFFFF"/>
                </a:highlight>
                <a:latin typeface="Georgia"/>
                <a:ea typeface="Georgia"/>
                <a:cs typeface="Georgia"/>
                <a:sym typeface="Georgia"/>
              </a:rPr>
              <a:t>of the expected associations:</a:t>
            </a:r>
          </a:p>
          <a:p>
            <a:pPr lvl="1" rtl="0">
              <a:lnSpc>
                <a:spcPct val="100000"/>
              </a:lnSpc>
              <a:spcBef>
                <a:spcPts val="0"/>
              </a:spcBef>
              <a:buClr>
                <a:srgbClr val="333333"/>
              </a:buClr>
              <a:buSzPct val="100000"/>
              <a:buFont typeface="Georgia"/>
            </a:pPr>
            <a:r>
              <a:rPr lang="en-US" sz="2800" dirty="0">
                <a:solidFill>
                  <a:srgbClr val="333333"/>
                </a:solidFill>
                <a:highlight>
                  <a:srgbClr val="FFFFFF"/>
                </a:highlight>
                <a:latin typeface="Georgia"/>
                <a:ea typeface="Georgia"/>
                <a:cs typeface="Georgia"/>
                <a:sym typeface="Georgia"/>
              </a:rPr>
              <a:t>Children will be more likely to meet their recommended intake level</a:t>
            </a:r>
          </a:p>
          <a:p>
            <a:pPr lvl="0" rtl="0">
              <a:lnSpc>
                <a:spcPct val="100000"/>
              </a:lnSpc>
              <a:spcBef>
                <a:spcPts val="0"/>
              </a:spcBef>
              <a:spcAft>
                <a:spcPts val="1200"/>
              </a:spcAft>
              <a:buNone/>
            </a:pPr>
            <a:endParaRPr sz="2800" dirty="0">
              <a:solidFill>
                <a:srgbClr val="333333"/>
              </a:solidFill>
              <a:latin typeface="Georgia"/>
              <a:ea typeface="Georgia"/>
              <a:cs typeface="Georgia"/>
              <a:sym typeface="Georgia"/>
            </a:endParaRPr>
          </a:p>
          <a:p>
            <a:pPr marR="0" lvl="0" algn="l" rtl="0">
              <a:lnSpc>
                <a:spcPct val="100000"/>
              </a:lnSpc>
              <a:spcBef>
                <a:spcPts val="1000"/>
              </a:spcBef>
              <a:buNone/>
            </a:pPr>
            <a:endParaRPr sz="2800" dirty="0">
              <a:latin typeface="Georgia"/>
              <a:ea typeface="Georgia"/>
              <a:cs typeface="Georgia"/>
              <a:sym typeface="Georgia"/>
            </a:endParaRPr>
          </a:p>
        </p:txBody>
      </p:sp>
      <p:sp>
        <p:nvSpPr>
          <p:cNvPr id="328" name="Shape 32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SPECIFIC</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rgbClr val="333333"/>
                </a:solidFill>
                <a:latin typeface="Georgia"/>
                <a:ea typeface="Georgia"/>
                <a:cs typeface="Georgia"/>
                <a:sym typeface="Georgia"/>
              </a:rPr>
              <a:t>Determine the association of foods in the home with child dietary intake.</a:t>
            </a: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spcAft>
                <a:spcPts val="1200"/>
              </a:spcAft>
              <a:buClr>
                <a:schemeClr val="dk1"/>
              </a:buClr>
              <a:buSzPct val="100000"/>
              <a:buFont typeface="Georgia"/>
              <a:buChar char="‣"/>
            </a:pPr>
            <a:r>
              <a:rPr lang="en-US" sz="2800" dirty="0">
                <a:solidFill>
                  <a:srgbClr val="333333"/>
                </a:solidFill>
                <a:latin typeface="Georgia"/>
                <a:ea typeface="Georgia"/>
                <a:cs typeface="Georgia"/>
                <a:sym typeface="Georgia"/>
              </a:rPr>
              <a:t>We will test if the reported availability of certain foods increases the likelihood that children and adolescents will meet their USDA recommended dietary intake for food.</a:t>
            </a:r>
          </a:p>
        </p:txBody>
      </p:sp>
      <p:sp>
        <p:nvSpPr>
          <p:cNvPr id="334" name="Shape 334"/>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MEASURABLE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smtClean="0">
                <a:solidFill>
                  <a:srgbClr val="333333"/>
                </a:solidFill>
                <a:latin typeface="Georgia"/>
                <a:ea typeface="Georgia"/>
                <a:cs typeface="Georgia"/>
                <a:sym typeface="Georgia"/>
              </a:rPr>
              <a:t>This data </a:t>
            </a:r>
            <a:r>
              <a:rPr lang="en-US" sz="2800" dirty="0">
                <a:solidFill>
                  <a:srgbClr val="333333"/>
                </a:solidFill>
                <a:latin typeface="Georgia"/>
                <a:ea typeface="Georgia"/>
                <a:cs typeface="Georgia"/>
                <a:sym typeface="Georgia"/>
              </a:rPr>
              <a:t>has inherent </a:t>
            </a:r>
            <a:r>
              <a:rPr lang="en-US" sz="2800" dirty="0" smtClean="0">
                <a:solidFill>
                  <a:srgbClr val="333333"/>
                </a:solidFill>
                <a:latin typeface="Georgia"/>
                <a:ea typeface="Georgia"/>
                <a:cs typeface="Georgia"/>
                <a:sym typeface="Georgia"/>
              </a:rPr>
              <a:t>limitations - causal </a:t>
            </a:r>
            <a:r>
              <a:rPr lang="en-US" sz="2800" dirty="0">
                <a:solidFill>
                  <a:srgbClr val="333333"/>
                </a:solidFill>
                <a:latin typeface="Georgia"/>
                <a:ea typeface="Georgia"/>
                <a:cs typeface="Georgia"/>
                <a:sym typeface="Georgia"/>
              </a:rPr>
              <a:t>inference is </a:t>
            </a:r>
            <a:r>
              <a:rPr lang="en-US" sz="2800" dirty="0" smtClean="0">
                <a:solidFill>
                  <a:srgbClr val="333333"/>
                </a:solidFill>
                <a:latin typeface="Georgia"/>
                <a:ea typeface="Georgia"/>
                <a:cs typeface="Georgia"/>
                <a:sym typeface="Georgia"/>
              </a:rPr>
              <a:t>not possible as we only have a single observation for each respondent associated with a single time (2010-2011).</a:t>
            </a:r>
            <a:endParaRPr lang="en-US" sz="2800" dirty="0">
              <a:solidFill>
                <a:srgbClr val="333333"/>
              </a:solidFill>
              <a:latin typeface="Georgia"/>
              <a:ea typeface="Georgia"/>
              <a:cs typeface="Georgia"/>
              <a:sym typeface="Georgia"/>
            </a:endParaRP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Note that we are determining association, </a:t>
            </a:r>
            <a:r>
              <a:rPr lang="en-US" sz="2800" u="sng" dirty="0">
                <a:solidFill>
                  <a:srgbClr val="333333"/>
                </a:solidFill>
                <a:latin typeface="Georgia"/>
                <a:ea typeface="Georgia"/>
                <a:cs typeface="Georgia"/>
                <a:sym typeface="Georgia"/>
              </a:rPr>
              <a:t>not causation</a:t>
            </a:r>
            <a:r>
              <a:rPr lang="en-US" sz="2800" dirty="0">
                <a:solidFill>
                  <a:srgbClr val="333333"/>
                </a:solidFill>
                <a:latin typeface="Georgia"/>
                <a:ea typeface="Georgia"/>
                <a:cs typeface="Georgia"/>
                <a:sym typeface="Georgia"/>
              </a:rPr>
              <a:t>.</a:t>
            </a:r>
          </a:p>
        </p:txBody>
      </p:sp>
      <p:sp>
        <p:nvSpPr>
          <p:cNvPr id="340" name="Shape 34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ATTAINABLE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With all the specifics, it would be straightforward to pull the data from </a:t>
            </a:r>
            <a:r>
              <a:rPr lang="en-US" sz="2800" dirty="0" smtClean="0">
                <a:solidFill>
                  <a:srgbClr val="333333"/>
                </a:solidFill>
                <a:latin typeface="Georgia"/>
                <a:ea typeface="Georgia"/>
                <a:cs typeface="Georgia"/>
                <a:sym typeface="Georgia"/>
              </a:rPr>
              <a:t>the NHANES website and </a:t>
            </a:r>
            <a:r>
              <a:rPr lang="en-US" sz="2800" dirty="0">
                <a:solidFill>
                  <a:srgbClr val="333333"/>
                </a:solidFill>
                <a:latin typeface="Georgia"/>
                <a:ea typeface="Georgia"/>
                <a:cs typeface="Georgia"/>
                <a:sym typeface="Georgia"/>
              </a:rPr>
              <a:t>reproduce the analysis.</a:t>
            </a:r>
          </a:p>
        </p:txBody>
      </p:sp>
      <p:sp>
        <p:nvSpPr>
          <p:cNvPr id="346" name="Shape 346"/>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REPRODUCIBLE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Using one 24-hour </a:t>
            </a:r>
            <a:r>
              <a:rPr lang="en-US" sz="2800" dirty="0" smtClean="0">
                <a:solidFill>
                  <a:srgbClr val="333333"/>
                </a:solidFill>
                <a:latin typeface="Georgia"/>
                <a:ea typeface="Georgia"/>
                <a:cs typeface="Georgia"/>
                <a:sym typeface="Georgia"/>
              </a:rPr>
              <a:t>period </a:t>
            </a:r>
            <a:r>
              <a:rPr lang="en-US" sz="2800" dirty="0">
                <a:solidFill>
                  <a:srgbClr val="333333"/>
                </a:solidFill>
                <a:latin typeface="Georgia"/>
                <a:ea typeface="Georgia"/>
                <a:cs typeface="Georgia"/>
                <a:sym typeface="Georgia"/>
              </a:rPr>
              <a:t>from NHANES </a:t>
            </a:r>
            <a:r>
              <a:rPr lang="en-US" sz="2800" dirty="0" smtClean="0">
                <a:solidFill>
                  <a:srgbClr val="333333"/>
                </a:solidFill>
                <a:latin typeface="Georgia"/>
                <a:ea typeface="Georgia"/>
                <a:cs typeface="Georgia"/>
                <a:sym typeface="Georgia"/>
              </a:rPr>
              <a:t>2010-2011, </a:t>
            </a:r>
            <a:r>
              <a:rPr lang="en-US" sz="2800" dirty="0">
                <a:solidFill>
                  <a:srgbClr val="333333"/>
                </a:solidFill>
                <a:latin typeface="Georgia"/>
                <a:ea typeface="Georgia"/>
                <a:cs typeface="Georgia"/>
                <a:sym typeface="Georgia"/>
              </a:rPr>
              <a:t>we will determine the factors associated with food available in the homes of American children and adolescents.</a:t>
            </a:r>
          </a:p>
        </p:txBody>
      </p:sp>
      <p:sp>
        <p:nvSpPr>
          <p:cNvPr id="352" name="Shape 35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TIME BOUND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The previous example laid out research </a:t>
            </a:r>
            <a:r>
              <a:rPr lang="en-US" sz="2800" dirty="0" smtClean="0">
                <a:solidFill>
                  <a:srgbClr val="333333"/>
                </a:solidFill>
                <a:latin typeface="Georgia"/>
                <a:ea typeface="Georgia"/>
                <a:cs typeface="Georgia"/>
                <a:sym typeface="Georgia"/>
              </a:rPr>
              <a:t>goals, but also provided ample details about the context of the problem.</a:t>
            </a:r>
            <a:endParaRPr lang="en-US" sz="2800" dirty="0">
              <a:solidFill>
                <a:srgbClr val="333333"/>
              </a:solidFill>
              <a:latin typeface="Georgia"/>
              <a:ea typeface="Georgia"/>
              <a:cs typeface="Georgia"/>
              <a:sym typeface="Georgia"/>
            </a:endParaRP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In a business setting, you will </a:t>
            </a:r>
            <a:r>
              <a:rPr lang="en-US" sz="2800" dirty="0" smtClean="0">
                <a:solidFill>
                  <a:srgbClr val="333333"/>
                </a:solidFill>
                <a:latin typeface="Georgia"/>
                <a:ea typeface="Georgia"/>
                <a:cs typeface="Georgia"/>
                <a:sym typeface="Georgia"/>
              </a:rPr>
              <a:t>not only need </a:t>
            </a:r>
            <a:r>
              <a:rPr lang="en-US" sz="2800" dirty="0">
                <a:solidFill>
                  <a:srgbClr val="333333"/>
                </a:solidFill>
                <a:latin typeface="Georgia"/>
                <a:ea typeface="Georgia"/>
                <a:cs typeface="Georgia"/>
                <a:sym typeface="Georgia"/>
              </a:rPr>
              <a:t>to articulate business </a:t>
            </a:r>
            <a:r>
              <a:rPr lang="en-US" sz="2800" dirty="0" smtClean="0">
                <a:solidFill>
                  <a:srgbClr val="333333"/>
                </a:solidFill>
                <a:latin typeface="Georgia"/>
                <a:ea typeface="Georgia"/>
                <a:cs typeface="Georgia"/>
                <a:sym typeface="Georgia"/>
              </a:rPr>
              <a:t>objectives, but highlight the context surrounding them.</a:t>
            </a:r>
            <a:endParaRPr lang="en-US" sz="2800" dirty="0">
              <a:solidFill>
                <a:srgbClr val="333333"/>
              </a:solidFill>
              <a:latin typeface="Georgia"/>
              <a:ea typeface="Georgia"/>
              <a:cs typeface="Georgia"/>
              <a:sym typeface="Georgia"/>
            </a:endParaRP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Example:  S</a:t>
            </a:r>
            <a:r>
              <a:rPr lang="en-US" sz="2800" dirty="0">
                <a:solidFill>
                  <a:srgbClr val="333333"/>
                </a:solidFill>
                <a:highlight>
                  <a:srgbClr val="FFFFFF"/>
                </a:highlight>
                <a:latin typeface="Georgia"/>
                <a:ea typeface="Georgia"/>
                <a:cs typeface="Georgia"/>
                <a:sym typeface="Georgia"/>
              </a:rPr>
              <a:t>uccess for the Netflix recommendation engine may be if 70% of customers over the age of 18 select a movie from the recommended queue during Q3 of 2015.</a:t>
            </a:r>
          </a:p>
          <a:p>
            <a:pPr lvl="0" rtl="0">
              <a:spcBef>
                <a:spcPts val="0"/>
              </a:spcBef>
              <a:buNone/>
            </a:pPr>
            <a:endParaRPr sz="2800" dirty="0">
              <a:solidFill>
                <a:srgbClr val="333333"/>
              </a:solidFill>
              <a:highlight>
                <a:srgbClr val="FFFFFF"/>
              </a:highlight>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highlight>
                  <a:srgbClr val="FFFFFF"/>
                </a:highlight>
                <a:latin typeface="Georgia"/>
                <a:ea typeface="Georgia"/>
                <a:cs typeface="Georgia"/>
                <a:sym typeface="Georgia"/>
              </a:rPr>
              <a:t>Regardless </a:t>
            </a:r>
            <a:r>
              <a:rPr lang="en-US" sz="2800" dirty="0" smtClean="0">
                <a:solidFill>
                  <a:srgbClr val="333333"/>
                </a:solidFill>
                <a:highlight>
                  <a:srgbClr val="FFFFFF"/>
                </a:highlight>
                <a:latin typeface="Georgia"/>
                <a:ea typeface="Georgia"/>
                <a:cs typeface="Georgia"/>
                <a:sym typeface="Georgia"/>
              </a:rPr>
              <a:t>of the </a:t>
            </a:r>
            <a:r>
              <a:rPr lang="en-US" sz="2800" dirty="0">
                <a:solidFill>
                  <a:srgbClr val="333333"/>
                </a:solidFill>
                <a:highlight>
                  <a:srgbClr val="FFFFFF"/>
                </a:highlight>
                <a:latin typeface="Georgia"/>
                <a:ea typeface="Georgia"/>
                <a:cs typeface="Georgia"/>
                <a:sym typeface="Georgia"/>
              </a:rPr>
              <a:t>setting, start your question with the SMART framework to help </a:t>
            </a:r>
            <a:r>
              <a:rPr lang="en-US" sz="2800" dirty="0" smtClean="0">
                <a:solidFill>
                  <a:srgbClr val="333333"/>
                </a:solidFill>
                <a:highlight>
                  <a:srgbClr val="FFFFFF"/>
                </a:highlight>
                <a:latin typeface="Georgia"/>
                <a:ea typeface="Georgia"/>
                <a:cs typeface="Georgia"/>
                <a:sym typeface="Georgia"/>
              </a:rPr>
              <a:t>define and achieve your </a:t>
            </a:r>
            <a:r>
              <a:rPr lang="en-US" sz="2800" dirty="0">
                <a:solidFill>
                  <a:srgbClr val="333333"/>
                </a:solidFill>
                <a:highlight>
                  <a:srgbClr val="FFFFFF"/>
                </a:highlight>
                <a:latin typeface="Georgia"/>
                <a:ea typeface="Georgia"/>
                <a:cs typeface="Georgia"/>
                <a:sym typeface="Georgia"/>
              </a:rPr>
              <a:t>objectives.</a:t>
            </a:r>
          </a:p>
        </p:txBody>
      </p:sp>
      <p:sp>
        <p:nvSpPr>
          <p:cNvPr id="358" name="Shape 358"/>
          <p:cNvSpPr/>
          <p:nvPr/>
        </p:nvSpPr>
        <p:spPr>
          <a:xfrm>
            <a:off x="635000" y="736600"/>
            <a:ext cx="7721699" cy="431700"/>
          </a:xfrm>
          <a:prstGeom prst="rect">
            <a:avLst/>
          </a:prstGeom>
          <a:noFill/>
          <a:ln>
            <a:noFill/>
          </a:ln>
        </p:spPr>
        <p:txBody>
          <a:bodyPr lIns="0" tIns="0" rIns="0" bIns="0" anchor="t" anchorCtr="0">
            <a:noAutofit/>
          </a:bodyPr>
          <a:lstStyle/>
          <a:p>
            <a:pPr lvl="0">
              <a:buSzPct val="25000"/>
            </a:pPr>
            <a:r>
              <a:rPr lang="en-US" sz="3200" b="1" dirty="0" smtClean="0">
                <a:latin typeface="Oswald"/>
                <a:ea typeface="Oswald"/>
                <a:cs typeface="Oswald"/>
                <a:sym typeface="Oswald"/>
              </a:rPr>
              <a:t>“CONTENT IS KING, BUT CONTEXT IS GOD.”</a:t>
            </a:r>
            <a:endParaRPr lang="en-US" sz="3200" b="1" dirty="0">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Shape 363"/>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ACTIVITY:  KNOWLEDGE CHECK</a:t>
            </a:r>
          </a:p>
        </p:txBody>
      </p:sp>
      <p:pic>
        <p:nvPicPr>
          <p:cNvPr id="364" name="Shape 36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365" name="Shape 36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dirty="0">
                <a:solidFill>
                  <a:srgbClr val="FFFFFF"/>
                </a:solidFill>
                <a:latin typeface="Oswald"/>
                <a:ea typeface="Oswald"/>
                <a:cs typeface="Oswald"/>
                <a:sym typeface="Oswald"/>
              </a:rPr>
              <a:t>EXERCISE</a:t>
            </a:r>
          </a:p>
          <a:p>
            <a:pPr lvl="0" rtl="0">
              <a:lnSpc>
                <a:spcPct val="115000"/>
              </a:lnSpc>
              <a:spcBef>
                <a:spcPts val="0"/>
              </a:spcBef>
              <a:buNone/>
            </a:pPr>
            <a:endParaRPr sz="1000" dirty="0">
              <a:solidFill>
                <a:srgbClr val="FFFFFF"/>
              </a:solidFill>
              <a:latin typeface="Oswald"/>
              <a:ea typeface="Oswald"/>
              <a:cs typeface="Oswald"/>
              <a:sym typeface="Oswald"/>
            </a:endParaRPr>
          </a:p>
        </p:txBody>
      </p:sp>
      <p:sp>
        <p:nvSpPr>
          <p:cNvPr id="366" name="Shape 366"/>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dirty="0">
                <a:latin typeface="Georgia"/>
                <a:ea typeface="Georgia"/>
                <a:cs typeface="Georgia"/>
                <a:sym typeface="Georgia"/>
              </a:rPr>
              <a:t>Answers to the above questions</a:t>
            </a:r>
          </a:p>
        </p:txBody>
      </p:sp>
      <p:sp>
        <p:nvSpPr>
          <p:cNvPr id="367" name="Shape 367"/>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Oswald"/>
                <a:ea typeface="Oswald"/>
                <a:cs typeface="Oswald"/>
                <a:sym typeface="Oswald"/>
              </a:rPr>
              <a:t>DELIVERABLE</a:t>
            </a:r>
          </a:p>
        </p:txBody>
      </p:sp>
      <p:sp>
        <p:nvSpPr>
          <p:cNvPr id="368" name="Shape 368"/>
          <p:cNvSpPr/>
          <p:nvPr/>
        </p:nvSpPr>
        <p:spPr>
          <a:xfrm>
            <a:off x="2961475" y="2224360"/>
            <a:ext cx="7559399" cy="2496599"/>
          </a:xfrm>
          <a:prstGeom prst="rect">
            <a:avLst/>
          </a:prstGeom>
          <a:noFill/>
          <a:ln>
            <a:noFill/>
          </a:ln>
        </p:spPr>
        <p:txBody>
          <a:bodyPr lIns="50800" tIns="50800" rIns="50800" bIns="50800" anchor="ctr" anchorCtr="0">
            <a:noAutofit/>
          </a:bodyPr>
          <a:lstStyle/>
          <a:p>
            <a:pPr lvl="0" rtl="0">
              <a:spcBef>
                <a:spcPts val="0"/>
              </a:spcBef>
              <a:buNone/>
            </a:pPr>
            <a:endParaRPr sz="1800" dirty="0">
              <a:solidFill>
                <a:srgbClr val="333333"/>
              </a:solidFill>
              <a:latin typeface="Georgia"/>
              <a:ea typeface="Georgia"/>
              <a:cs typeface="Georgia"/>
              <a:sym typeface="Georgia"/>
            </a:endParaRPr>
          </a:p>
          <a:p>
            <a:pPr marL="457200" lvl="0" indent="-342900" rtl="0">
              <a:spcBef>
                <a:spcPts val="0"/>
              </a:spcBef>
              <a:buClr>
                <a:srgbClr val="333333"/>
              </a:buClr>
              <a:buSzPct val="100000"/>
              <a:buFont typeface="Georgia"/>
              <a:buAutoNum type="arabicPeriod"/>
            </a:pPr>
            <a:endParaRPr lang="en-US" sz="1800" dirty="0" smtClean="0">
              <a:solidFill>
                <a:srgbClr val="333333"/>
              </a:solidFill>
              <a:latin typeface="Georgia"/>
              <a:ea typeface="Georgia"/>
              <a:cs typeface="Georgia"/>
              <a:sym typeface="Georgia"/>
            </a:endParaRPr>
          </a:p>
          <a:p>
            <a:pPr marL="457200" lvl="0" indent="-342900" rtl="0">
              <a:spcBef>
                <a:spcPts val="0"/>
              </a:spcBef>
              <a:buClr>
                <a:srgbClr val="333333"/>
              </a:buClr>
              <a:buSzPct val="100000"/>
              <a:buFont typeface="Georgia"/>
              <a:buAutoNum type="arabicPeriod"/>
            </a:pPr>
            <a:r>
              <a:rPr lang="en-US" sz="1800" dirty="0" smtClean="0">
                <a:solidFill>
                  <a:srgbClr val="333333"/>
                </a:solidFill>
                <a:latin typeface="Georgia"/>
                <a:ea typeface="Georgia"/>
                <a:cs typeface="Georgia"/>
                <a:sym typeface="Georgia"/>
              </a:rPr>
              <a:t>Which </a:t>
            </a:r>
            <a:r>
              <a:rPr lang="en-US" sz="1800" dirty="0">
                <a:solidFill>
                  <a:srgbClr val="333333"/>
                </a:solidFill>
                <a:latin typeface="Georgia"/>
                <a:ea typeface="Georgia"/>
                <a:cs typeface="Georgia"/>
                <a:sym typeface="Georgia"/>
              </a:rPr>
              <a:t>of the following uses the SMART framework?  Why?  What is missing?</a:t>
            </a:r>
          </a:p>
          <a:p>
            <a:pPr lvl="0" rtl="0">
              <a:spcBef>
                <a:spcPts val="0"/>
              </a:spcBef>
              <a:buNone/>
            </a:pPr>
            <a:endParaRPr sz="1800" dirty="0">
              <a:solidFill>
                <a:srgbClr val="333333"/>
              </a:solidFill>
              <a:latin typeface="Georgia"/>
              <a:ea typeface="Georgia"/>
              <a:cs typeface="Georgia"/>
              <a:sym typeface="Georgia"/>
            </a:endParaRPr>
          </a:p>
          <a:p>
            <a:pPr marL="914400" lvl="1" indent="-342900" rtl="0">
              <a:spcBef>
                <a:spcPts val="0"/>
              </a:spcBef>
              <a:buClr>
                <a:srgbClr val="333333"/>
              </a:buClr>
              <a:buSzPct val="100000"/>
              <a:buFont typeface="Georgia"/>
              <a:buAutoNum type="alphaLcPeriod"/>
            </a:pPr>
            <a:r>
              <a:rPr lang="en-US" sz="1800" dirty="0">
                <a:solidFill>
                  <a:srgbClr val="333333"/>
                </a:solidFill>
                <a:latin typeface="Georgia"/>
                <a:ea typeface="Georgia"/>
                <a:cs typeface="Georgia"/>
                <a:sym typeface="Georgia"/>
              </a:rPr>
              <a:t>I am </a:t>
            </a:r>
            <a:r>
              <a:rPr lang="en-US" sz="1800" dirty="0" smtClean="0">
                <a:solidFill>
                  <a:srgbClr val="333333"/>
                </a:solidFill>
                <a:latin typeface="Georgia"/>
                <a:ea typeface="Georgia"/>
                <a:cs typeface="Georgia"/>
                <a:sym typeface="Georgia"/>
              </a:rPr>
              <a:t>looking to see if </a:t>
            </a:r>
            <a:r>
              <a:rPr lang="en-US" sz="1800" dirty="0">
                <a:solidFill>
                  <a:srgbClr val="333333"/>
                </a:solidFill>
                <a:latin typeface="Georgia"/>
                <a:ea typeface="Georgia"/>
                <a:cs typeface="Georgia"/>
                <a:sym typeface="Georgia"/>
              </a:rPr>
              <a:t>there is an association with number of passengers with carry on luggage and delayed take-off time</a:t>
            </a:r>
            <a:r>
              <a:rPr lang="en-US" sz="1800" dirty="0" smtClean="0">
                <a:solidFill>
                  <a:srgbClr val="333333"/>
                </a:solidFill>
                <a:latin typeface="Georgia"/>
                <a:ea typeface="Georgia"/>
                <a:cs typeface="Georgia"/>
                <a:sym typeface="Georgia"/>
              </a:rPr>
              <a:t>.</a:t>
            </a:r>
          </a:p>
          <a:p>
            <a:pPr marL="914400" lvl="1" indent="-342900">
              <a:buClr>
                <a:srgbClr val="333333"/>
              </a:buClr>
              <a:buSzPct val="100000"/>
              <a:buFont typeface="Georgia"/>
              <a:buAutoNum type="alphaLcPeriod"/>
            </a:pPr>
            <a:endParaRPr lang="en-US" sz="1800" dirty="0" smtClean="0">
              <a:solidFill>
                <a:srgbClr val="333333"/>
              </a:solidFill>
              <a:latin typeface="Georgia"/>
              <a:ea typeface="Georgia"/>
              <a:cs typeface="Georgia"/>
              <a:sym typeface="Georgia"/>
            </a:endParaRPr>
          </a:p>
          <a:p>
            <a:pPr marL="914400" lvl="1" indent="-342900">
              <a:buClr>
                <a:srgbClr val="333333"/>
              </a:buClr>
              <a:buSzPct val="100000"/>
              <a:buFont typeface="Georgia"/>
              <a:buAutoNum type="alphaLcPeriod"/>
            </a:pPr>
            <a:r>
              <a:rPr lang="en-US" sz="1800" dirty="0" smtClean="0">
                <a:solidFill>
                  <a:srgbClr val="333333"/>
                </a:solidFill>
                <a:latin typeface="Georgia"/>
                <a:ea typeface="Georgia"/>
                <a:cs typeface="Georgia"/>
                <a:sym typeface="Georgia"/>
              </a:rPr>
              <a:t>Determine the if weather delays are associated with the winter season for flights arriving at Washington DC’s National Airport (DCA) from January 2015 – December 2015 using the Bureau of </a:t>
            </a:r>
            <a:r>
              <a:rPr lang="en-US" sz="1800" dirty="0">
                <a:solidFill>
                  <a:srgbClr val="333333"/>
                </a:solidFill>
                <a:latin typeface="Georgia"/>
                <a:ea typeface="Georgia"/>
                <a:cs typeface="Georgia"/>
                <a:sym typeface="Georgia"/>
              </a:rPr>
              <a:t>Transportation Statistics’ Airline On-Time Statistics  </a:t>
            </a:r>
            <a:r>
              <a:rPr lang="en-US" sz="1600" dirty="0">
                <a:solidFill>
                  <a:srgbClr val="333333"/>
                </a:solidFill>
                <a:latin typeface="Georgia"/>
                <a:ea typeface="Georgia"/>
                <a:cs typeface="Georgia"/>
                <a:sym typeface="Georgia"/>
              </a:rPr>
              <a:t>(</a:t>
            </a:r>
            <a:r>
              <a:rPr lang="en-US" sz="1600" dirty="0">
                <a:solidFill>
                  <a:srgbClr val="333333"/>
                </a:solidFill>
                <a:latin typeface="Georgia"/>
                <a:ea typeface="Georgia"/>
                <a:cs typeface="Georgia"/>
                <a:sym typeface="Georgia"/>
                <a:hlinkClick r:id="rId4"/>
              </a:rPr>
              <a:t>http://</a:t>
            </a:r>
            <a:r>
              <a:rPr lang="en-US" sz="1600" dirty="0" smtClean="0">
                <a:solidFill>
                  <a:srgbClr val="333333"/>
                </a:solidFill>
                <a:latin typeface="Georgia"/>
                <a:ea typeface="Georgia"/>
                <a:cs typeface="Georgia"/>
                <a:sym typeface="Georgia"/>
                <a:hlinkClick r:id="rId4"/>
              </a:rPr>
              <a:t>www.transtats.bts.gov/OT_Delay/OT_DelayCause1.asp</a:t>
            </a:r>
            <a:r>
              <a:rPr lang="en-US" sz="1600" dirty="0" smtClean="0">
                <a:solidFill>
                  <a:srgbClr val="333333"/>
                </a:solidFill>
                <a:latin typeface="Georgia"/>
                <a:ea typeface="Georgia"/>
                <a:cs typeface="Georgia"/>
                <a:sym typeface="Georgia"/>
              </a:rPr>
              <a:t>).</a:t>
            </a:r>
            <a:endParaRPr lang="en-US" sz="1800" dirty="0">
              <a:solidFill>
                <a:srgbClr val="333333"/>
              </a:solidFill>
              <a:latin typeface="Georgia"/>
              <a:ea typeface="Georgia"/>
              <a:cs typeface="Georgia"/>
              <a:sym typeface="Georgia"/>
            </a:endParaRPr>
          </a:p>
        </p:txBody>
      </p:sp>
      <p:sp>
        <p:nvSpPr>
          <p:cNvPr id="369" name="Shape 369"/>
          <p:cNvSpPr/>
          <p:nvPr/>
        </p:nvSpPr>
        <p:spPr>
          <a:xfrm>
            <a:off x="2989800" y="1776150"/>
            <a:ext cx="76176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dirty="0">
                <a:latin typeface="Oswald"/>
                <a:ea typeface="Oswald"/>
                <a:cs typeface="Oswald"/>
                <a:sym typeface="Oswald"/>
              </a:rPr>
              <a:t>ANSWER THE FOLLOWING QUESTIONS (5 minutes)</a:t>
            </a:r>
          </a:p>
        </p:txBody>
      </p:sp>
      <p:cxnSp>
        <p:nvCxnSpPr>
          <p:cNvPr id="370" name="Shape 370"/>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smtClean="0">
                <a:solidFill>
                  <a:srgbClr val="333333"/>
                </a:solidFill>
                <a:latin typeface="Georgia"/>
                <a:ea typeface="Georgia"/>
                <a:cs typeface="Georgia"/>
                <a:sym typeface="Georgia"/>
              </a:rPr>
              <a:t>There two major types of data: cross-sectional and time series/longitudinal.</a:t>
            </a:r>
          </a:p>
          <a:p>
            <a:pPr lvl="0" rtl="0">
              <a:spcBef>
                <a:spcPts val="0"/>
              </a:spcBef>
              <a:buClr>
                <a:srgbClr val="333333"/>
              </a:buClr>
              <a:buSzPct val="100000"/>
            </a:pPr>
            <a:endParaRPr lang="en-US" sz="2800" dirty="0" smtClean="0">
              <a:solidFill>
                <a:srgbClr val="333333"/>
              </a:solidFill>
              <a:latin typeface="Georgia"/>
              <a:ea typeface="Georgia"/>
              <a:cs typeface="Georgia"/>
              <a:sym typeface="Georgia"/>
            </a:endParaRPr>
          </a:p>
          <a:p>
            <a:pPr lvl="0" rtl="0">
              <a:spcBef>
                <a:spcPts val="0"/>
              </a:spcBef>
              <a:buClr>
                <a:srgbClr val="333333"/>
              </a:buClr>
              <a:buSzPct val="100000"/>
            </a:pPr>
            <a:endParaRPr lang="en-US" sz="2800" dirty="0" smtClean="0">
              <a:solidFill>
                <a:srgbClr val="333333"/>
              </a:solidFill>
              <a:latin typeface="Georgia"/>
              <a:ea typeface="Georgia"/>
              <a:cs typeface="Georgia"/>
              <a:sym typeface="Georgia"/>
            </a:endParaRPr>
          </a:p>
        </p:txBody>
      </p:sp>
      <p:sp>
        <p:nvSpPr>
          <p:cNvPr id="376" name="Shape 376"/>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DIFFERENT TYPES OF DATA</a:t>
            </a:r>
            <a:endParaRPr lang="en-US" sz="3200" b="1" dirty="0">
              <a:latin typeface="Oswald"/>
              <a:ea typeface="Oswald"/>
              <a:cs typeface="Oswald"/>
              <a:sym typeface="Oswald"/>
            </a:endParaRPr>
          </a:p>
        </p:txBody>
      </p:sp>
      <p:grpSp>
        <p:nvGrpSpPr>
          <p:cNvPr id="3" name="Group 2"/>
          <p:cNvGrpSpPr/>
          <p:nvPr/>
        </p:nvGrpSpPr>
        <p:grpSpPr>
          <a:xfrm>
            <a:off x="1407937" y="2813050"/>
            <a:ext cx="10188927" cy="4114800"/>
            <a:chOff x="1168400" y="2813050"/>
            <a:chExt cx="10188927" cy="4114800"/>
          </a:xfrm>
        </p:grpSpPr>
        <p:pic>
          <p:nvPicPr>
            <p:cNvPr id="4" name="Shape 394"/>
            <p:cNvPicPr preferRelativeResize="0">
              <a:picLocks noChangeAspect="1"/>
            </p:cNvPicPr>
            <p:nvPr/>
          </p:nvPicPr>
          <p:blipFill>
            <a:blip r:embed="rId3">
              <a:alphaModFix/>
            </a:blip>
            <a:stretch>
              <a:fillRect/>
            </a:stretch>
          </p:blipFill>
          <p:spPr>
            <a:xfrm>
              <a:off x="1168400" y="3270250"/>
              <a:ext cx="4876784" cy="3657600"/>
            </a:xfrm>
            <a:prstGeom prst="rect">
              <a:avLst/>
            </a:prstGeom>
            <a:noFill/>
            <a:ln>
              <a:noFill/>
            </a:ln>
          </p:spPr>
        </p:pic>
        <p:pic>
          <p:nvPicPr>
            <p:cNvPr id="5" name="Shape 406"/>
            <p:cNvPicPr preferRelativeResize="0">
              <a:picLocks noChangeAspect="1"/>
            </p:cNvPicPr>
            <p:nvPr/>
          </p:nvPicPr>
          <p:blipFill>
            <a:blip r:embed="rId4">
              <a:alphaModFix/>
            </a:blip>
            <a:stretch>
              <a:fillRect/>
            </a:stretch>
          </p:blipFill>
          <p:spPr>
            <a:xfrm>
              <a:off x="6480536" y="3270250"/>
              <a:ext cx="4876791" cy="3657600"/>
            </a:xfrm>
            <a:prstGeom prst="rect">
              <a:avLst/>
            </a:prstGeom>
            <a:noFill/>
            <a:ln>
              <a:noFill/>
            </a:ln>
          </p:spPr>
        </p:pic>
        <p:sp>
          <p:nvSpPr>
            <p:cNvPr id="2" name="TextBox 1"/>
            <p:cNvSpPr txBox="1"/>
            <p:nvPr/>
          </p:nvSpPr>
          <p:spPr>
            <a:xfrm>
              <a:off x="2349492" y="2813050"/>
              <a:ext cx="2514600" cy="400110"/>
            </a:xfrm>
            <a:prstGeom prst="rect">
              <a:avLst/>
            </a:prstGeom>
            <a:noFill/>
          </p:spPr>
          <p:txBody>
            <a:bodyPr wrap="square" rtlCol="0">
              <a:spAutoFit/>
            </a:bodyPr>
            <a:lstStyle/>
            <a:p>
              <a:pPr algn="ctr"/>
              <a:r>
                <a:rPr lang="en-US" sz="2000" dirty="0" smtClean="0">
                  <a:latin typeface="Oswald" panose="020B0604020202020204" charset="0"/>
                </a:rPr>
                <a:t>CROSS-SECTIONAL</a:t>
              </a:r>
              <a:endParaRPr lang="en-US" sz="2000" dirty="0">
                <a:latin typeface="Oswald" panose="020B0604020202020204" charset="0"/>
              </a:endParaRPr>
            </a:p>
          </p:txBody>
        </p:sp>
        <p:sp>
          <p:nvSpPr>
            <p:cNvPr id="7" name="TextBox 6"/>
            <p:cNvSpPr txBox="1"/>
            <p:nvPr/>
          </p:nvSpPr>
          <p:spPr>
            <a:xfrm>
              <a:off x="7264400" y="2813050"/>
              <a:ext cx="3124199" cy="400110"/>
            </a:xfrm>
            <a:prstGeom prst="rect">
              <a:avLst/>
            </a:prstGeom>
            <a:noFill/>
          </p:spPr>
          <p:txBody>
            <a:bodyPr wrap="square" rtlCol="0">
              <a:spAutoFit/>
            </a:bodyPr>
            <a:lstStyle/>
            <a:p>
              <a:pPr algn="ctr"/>
              <a:r>
                <a:rPr lang="en-US" sz="2000" dirty="0" smtClean="0">
                  <a:latin typeface="Oswald" panose="020B0604020202020204" charset="0"/>
                </a:rPr>
                <a:t>TIME SERIES/LONGITUDINAL</a:t>
              </a:r>
              <a:endParaRPr lang="en-US" sz="2000" dirty="0">
                <a:latin typeface="Oswald" panose="020B0604020202020204" charset="0"/>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Shape 38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b="1" dirty="0" smtClean="0">
                <a:solidFill>
                  <a:srgbClr val="333333"/>
                </a:solidFill>
                <a:latin typeface="Georgia"/>
                <a:ea typeface="Georgia"/>
                <a:cs typeface="Georgia"/>
                <a:sym typeface="Georgia"/>
              </a:rPr>
              <a:t>Cross-sectional data </a:t>
            </a:r>
            <a:r>
              <a:rPr lang="en-US" sz="2800" dirty="0" smtClean="0">
                <a:solidFill>
                  <a:srgbClr val="333333"/>
                </a:solidFill>
                <a:latin typeface="Georgia"/>
                <a:ea typeface="Georgia"/>
                <a:cs typeface="Georgia"/>
                <a:sym typeface="Georgia"/>
              </a:rPr>
              <a:t>are information gathered at the exact same time representing a </a:t>
            </a:r>
            <a:r>
              <a:rPr lang="en-US" sz="2800" u="sng" dirty="0" smtClean="0">
                <a:solidFill>
                  <a:srgbClr val="333333"/>
                </a:solidFill>
                <a:latin typeface="Georgia"/>
                <a:ea typeface="Georgia"/>
                <a:cs typeface="Georgia"/>
                <a:sym typeface="Georgia"/>
              </a:rPr>
              <a:t>snapshot</a:t>
            </a:r>
            <a:r>
              <a:rPr lang="en-US" sz="2800" dirty="0" smtClean="0">
                <a:solidFill>
                  <a:srgbClr val="333333"/>
                </a:solidFill>
                <a:latin typeface="Georgia"/>
                <a:ea typeface="Georgia"/>
                <a:cs typeface="Georgia"/>
                <a:sym typeface="Georgia"/>
              </a:rPr>
              <a:t> or slice of the information.</a:t>
            </a:r>
          </a:p>
          <a:p>
            <a:pPr marL="203200" lvl="0" indent="-256540" rtl="0">
              <a:spcBef>
                <a:spcPts val="0"/>
              </a:spcBef>
              <a:buClr>
                <a:srgbClr val="333333"/>
              </a:buClr>
              <a:buSzPct val="100000"/>
              <a:buFont typeface="Georgia"/>
              <a:buChar char="‣"/>
            </a:pPr>
            <a:endParaRPr lang="en-US"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smtClean="0">
                <a:solidFill>
                  <a:srgbClr val="333333"/>
                </a:solidFill>
                <a:latin typeface="Georgia"/>
                <a:ea typeface="Georgia"/>
                <a:cs typeface="Georgia"/>
                <a:sym typeface="Georgia"/>
              </a:rPr>
              <a:t>What are some examples of cross-sectional data?</a:t>
            </a:r>
            <a:endParaRPr lang="en-US" sz="2800" dirty="0">
              <a:solidFill>
                <a:srgbClr val="333333"/>
              </a:solidFill>
              <a:latin typeface="Georgia"/>
              <a:ea typeface="Georgia"/>
              <a:cs typeface="Georgia"/>
              <a:sym typeface="Georgia"/>
            </a:endParaRPr>
          </a:p>
          <a:p>
            <a:pPr marL="0" lvl="0" indent="0" rtl="0">
              <a:spcBef>
                <a:spcPts val="0"/>
              </a:spcBef>
              <a:buNone/>
            </a:pPr>
            <a:endParaRPr sz="2800" dirty="0">
              <a:solidFill>
                <a:srgbClr val="333333"/>
              </a:solidFill>
              <a:latin typeface="Georgia"/>
              <a:ea typeface="Georgia"/>
              <a:cs typeface="Georgia"/>
              <a:sym typeface="Georgia"/>
            </a:endParaRPr>
          </a:p>
        </p:txBody>
      </p:sp>
      <p:pic>
        <p:nvPicPr>
          <p:cNvPr id="1026" name="Picture 2" descr="http://www.stephenbiesty.co.uk/jpegs/bigoceanliner.jpg"/>
          <p:cNvPicPr>
            <a:picLocks noChangeAspect="1" noChangeArrowheads="1"/>
          </p:cNvPicPr>
          <p:nvPr/>
        </p:nvPicPr>
        <p:blipFill rotWithShape="1">
          <a:blip r:embed="rId3">
            <a:extLst>
              <a:ext uri="{28A0092B-C50C-407E-A947-70E740481C1C}">
                <a14:useLocalDpi xmlns:a14="http://schemas.microsoft.com/office/drawing/2010/main" val="0"/>
              </a:ext>
            </a:extLst>
          </a:blip>
          <a:srcRect t="5728"/>
          <a:stretch/>
        </p:blipFill>
        <p:spPr bwMode="auto">
          <a:xfrm>
            <a:off x="3759200" y="2584450"/>
            <a:ext cx="5268651" cy="1996070"/>
          </a:xfrm>
          <a:prstGeom prst="rect">
            <a:avLst/>
          </a:prstGeom>
          <a:noFill/>
          <a:extLst>
            <a:ext uri="{909E8E84-426E-40DD-AFC4-6F175D3DCCD1}">
              <a14:hiddenFill xmlns:a14="http://schemas.microsoft.com/office/drawing/2010/main">
                <a:solidFill>
                  <a:srgbClr val="FFFFFF"/>
                </a:solidFill>
              </a14:hiddenFill>
            </a:ext>
          </a:extLst>
        </p:spPr>
      </p:pic>
      <p:sp>
        <p:nvSpPr>
          <p:cNvPr id="382" name="Shape 38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CROSS-SECTIONAL DATA</a:t>
            </a:r>
          </a:p>
        </p:txBody>
      </p:sp>
      <p:grpSp>
        <p:nvGrpSpPr>
          <p:cNvPr id="4" name="Group 3"/>
          <p:cNvGrpSpPr/>
          <p:nvPr/>
        </p:nvGrpSpPr>
        <p:grpSpPr>
          <a:xfrm>
            <a:off x="2140835" y="5327650"/>
            <a:ext cx="2133600" cy="1723484"/>
            <a:chOff x="2140835" y="5327650"/>
            <a:chExt cx="2133600" cy="1723484"/>
          </a:xfrm>
        </p:grpSpPr>
        <p:pic>
          <p:nvPicPr>
            <p:cNvPr id="1028" name="Picture 4" descr="http://www.prometheusresearch.com/wp-content/uploads/2015/08/surve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0835" y="5327650"/>
              <a:ext cx="2133600" cy="14157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140835" y="6743357"/>
              <a:ext cx="2133600" cy="307777"/>
            </a:xfrm>
            <a:prstGeom prst="rect">
              <a:avLst/>
            </a:prstGeom>
            <a:noFill/>
          </p:spPr>
          <p:txBody>
            <a:bodyPr wrap="square" rtlCol="0">
              <a:spAutoFit/>
            </a:bodyPr>
            <a:lstStyle/>
            <a:p>
              <a:pPr algn="ctr"/>
              <a:r>
                <a:rPr lang="en-US" dirty="0" smtClean="0"/>
                <a:t>Surveys</a:t>
              </a:r>
              <a:endParaRPr lang="en-US" dirty="0"/>
            </a:p>
          </p:txBody>
        </p:sp>
      </p:grpSp>
      <p:grpSp>
        <p:nvGrpSpPr>
          <p:cNvPr id="5" name="Group 4"/>
          <p:cNvGrpSpPr/>
          <p:nvPr/>
        </p:nvGrpSpPr>
        <p:grpSpPr>
          <a:xfrm>
            <a:off x="4920366" y="5212543"/>
            <a:ext cx="2813710" cy="1838505"/>
            <a:chOff x="4920366" y="5212543"/>
            <a:chExt cx="2813710" cy="1838505"/>
          </a:xfrm>
        </p:grpSpPr>
        <p:pic>
          <p:nvPicPr>
            <p:cNvPr id="1030" name="Picture 6" descr="http://www.technobuffalo.com/wp-content/uploads/2013/03/facebook-news-feed-new-design-7-630x354.png"/>
            <p:cNvPicPr>
              <a:picLocks noChangeAspect="1" noChangeArrowheads="1"/>
            </p:cNvPicPr>
            <p:nvPr/>
          </p:nvPicPr>
          <p:blipFill rotWithShape="1">
            <a:blip r:embed="rId5">
              <a:extLst>
                <a:ext uri="{28A0092B-C50C-407E-A947-70E740481C1C}">
                  <a14:useLocalDpi xmlns:a14="http://schemas.microsoft.com/office/drawing/2010/main" val="0"/>
                </a:ext>
              </a:extLst>
            </a:blip>
            <a:srcRect l="1827" t="5366" r="1922"/>
            <a:stretch/>
          </p:blipFill>
          <p:spPr bwMode="auto">
            <a:xfrm>
              <a:off x="4920366" y="5212543"/>
              <a:ext cx="2813710" cy="15544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920366" y="6743271"/>
              <a:ext cx="2813710" cy="307777"/>
            </a:xfrm>
            <a:prstGeom prst="rect">
              <a:avLst/>
            </a:prstGeom>
            <a:noFill/>
          </p:spPr>
          <p:txBody>
            <a:bodyPr wrap="square" rtlCol="0">
              <a:spAutoFit/>
            </a:bodyPr>
            <a:lstStyle/>
            <a:p>
              <a:pPr algn="ctr"/>
              <a:r>
                <a:rPr lang="en-US" dirty="0" smtClean="0"/>
                <a:t>Facebook News Feed</a:t>
              </a:r>
              <a:endParaRPr lang="en-US" dirty="0"/>
            </a:p>
          </p:txBody>
        </p:sp>
      </p:grpSp>
      <p:grpSp>
        <p:nvGrpSpPr>
          <p:cNvPr id="6" name="Group 5"/>
          <p:cNvGrpSpPr/>
          <p:nvPr/>
        </p:nvGrpSpPr>
        <p:grpSpPr>
          <a:xfrm>
            <a:off x="8356698" y="5327650"/>
            <a:ext cx="2530928" cy="1723397"/>
            <a:chOff x="8356698" y="5327650"/>
            <a:chExt cx="2530928" cy="1723397"/>
          </a:xfrm>
        </p:grpSpPr>
        <p:pic>
          <p:nvPicPr>
            <p:cNvPr id="1032" name="Picture 8" descr="http://talkingbiznews.com/wp-content/uploads/2015/07/ticke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6699" y="5327650"/>
              <a:ext cx="2530927" cy="14173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356698" y="6743270"/>
              <a:ext cx="2530927" cy="307777"/>
            </a:xfrm>
            <a:prstGeom prst="rect">
              <a:avLst/>
            </a:prstGeom>
            <a:noFill/>
          </p:spPr>
          <p:txBody>
            <a:bodyPr wrap="square" rtlCol="0">
              <a:spAutoFit/>
            </a:bodyPr>
            <a:lstStyle/>
            <a:p>
              <a:pPr algn="ctr"/>
              <a:r>
                <a:rPr lang="en-US" dirty="0" smtClean="0"/>
                <a:t>Stock Crawl/Ticker</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rgbClr val="333333"/>
              </a:solidFill>
              <a:latin typeface="Georgia"/>
              <a:ea typeface="Georgia"/>
              <a:cs typeface="Georgia"/>
              <a:sym typeface="Georgia"/>
            </a:endParaRPr>
          </a:p>
          <a:p>
            <a:pPr marL="203200" lvl="0" indent="-256540" rtl="0">
              <a:lnSpc>
                <a:spcPct val="150000"/>
              </a:lnSpc>
              <a:spcBef>
                <a:spcPts val="0"/>
              </a:spcBef>
              <a:buClr>
                <a:srgbClr val="333333"/>
              </a:buClr>
              <a:buSzPct val="100000"/>
              <a:buFont typeface="Georgia"/>
              <a:buChar char="‣"/>
            </a:pPr>
            <a:r>
              <a:rPr lang="en-US" sz="2800" dirty="0" smtClean="0">
                <a:solidFill>
                  <a:srgbClr val="333333"/>
                </a:solidFill>
                <a:latin typeface="Georgia"/>
                <a:ea typeface="Georgia"/>
                <a:cs typeface="Georgia"/>
                <a:sym typeface="Georgia"/>
              </a:rPr>
              <a:t>What are the strength of cross-sectional data?</a:t>
            </a:r>
            <a:endParaRPr lang="en-US" sz="2800" dirty="0">
              <a:solidFill>
                <a:srgbClr val="333333"/>
              </a:solidFill>
              <a:latin typeface="Georgia"/>
              <a:ea typeface="Georgia"/>
              <a:cs typeface="Georgia"/>
              <a:sym typeface="Georgia"/>
            </a:endParaRPr>
          </a:p>
          <a:p>
            <a:pPr lvl="1" rtl="0">
              <a:lnSpc>
                <a:spcPct val="150000"/>
              </a:lnSpc>
              <a:spcBef>
                <a:spcPts val="0"/>
              </a:spcBef>
              <a:buClr>
                <a:srgbClr val="333333"/>
              </a:buClr>
              <a:buSzPct val="100000"/>
              <a:buFont typeface="Georgia"/>
            </a:pPr>
            <a:r>
              <a:rPr lang="en-US" sz="2800" dirty="0" smtClean="0">
                <a:solidFill>
                  <a:srgbClr val="333333"/>
                </a:solidFill>
                <a:latin typeface="Georgia"/>
                <a:ea typeface="Georgia"/>
                <a:cs typeface="Georgia"/>
                <a:sym typeface="Georgia"/>
              </a:rPr>
              <a:t>It is normally based on a large, more representative population.</a:t>
            </a:r>
            <a:endParaRPr lang="en-US" sz="2800" dirty="0">
              <a:solidFill>
                <a:srgbClr val="333333"/>
              </a:solidFill>
              <a:latin typeface="Georgia"/>
              <a:ea typeface="Georgia"/>
              <a:cs typeface="Georgia"/>
              <a:sym typeface="Georgia"/>
            </a:endParaRPr>
          </a:p>
          <a:p>
            <a:pPr lvl="1" rtl="0">
              <a:lnSpc>
                <a:spcPct val="150000"/>
              </a:lnSpc>
              <a:spcBef>
                <a:spcPts val="0"/>
              </a:spcBef>
              <a:buClr>
                <a:srgbClr val="333333"/>
              </a:buClr>
              <a:buSzPct val="100000"/>
              <a:buFont typeface="Georgia"/>
            </a:pPr>
            <a:r>
              <a:rPr lang="en-US" sz="2800" dirty="0" smtClean="0">
                <a:solidFill>
                  <a:srgbClr val="333333"/>
                </a:solidFill>
                <a:latin typeface="Georgia"/>
                <a:ea typeface="Georgia"/>
                <a:cs typeface="Georgia"/>
                <a:sym typeface="Georgia"/>
              </a:rPr>
              <a:t>It is more affordable when compared </a:t>
            </a:r>
            <a:r>
              <a:rPr lang="en-US" sz="2800" dirty="0">
                <a:solidFill>
                  <a:srgbClr val="333333"/>
                </a:solidFill>
                <a:latin typeface="Georgia"/>
                <a:ea typeface="Georgia"/>
                <a:cs typeface="Georgia"/>
                <a:sym typeface="Georgia"/>
              </a:rPr>
              <a:t>to other types of data collection </a:t>
            </a:r>
            <a:r>
              <a:rPr lang="en-US" sz="2800" dirty="0" smtClean="0">
                <a:solidFill>
                  <a:srgbClr val="333333"/>
                </a:solidFill>
                <a:latin typeface="Georgia"/>
                <a:ea typeface="Georgia"/>
                <a:cs typeface="Georgia"/>
                <a:sym typeface="Georgia"/>
              </a:rPr>
              <a:t>methods.</a:t>
            </a:r>
            <a:endParaRPr lang="en-US" sz="2800" dirty="0">
              <a:solidFill>
                <a:srgbClr val="333333"/>
              </a:solidFill>
              <a:latin typeface="Georgia"/>
              <a:ea typeface="Georgia"/>
              <a:cs typeface="Georgia"/>
              <a:sym typeface="Georgia"/>
            </a:endParaRPr>
          </a:p>
          <a:p>
            <a:pPr lvl="0" rtl="0">
              <a:spcBef>
                <a:spcPts val="0"/>
              </a:spcBef>
              <a:buNone/>
            </a:pPr>
            <a:endParaRPr sz="2800" dirty="0">
              <a:solidFill>
                <a:srgbClr val="333333"/>
              </a:solidFill>
              <a:latin typeface="Georgia"/>
              <a:ea typeface="Georgia"/>
              <a:cs typeface="Georgia"/>
              <a:sym typeface="Georgia"/>
            </a:endParaRPr>
          </a:p>
          <a:p>
            <a:pPr marL="203200" lvl="0" indent="-256540" rtl="0">
              <a:lnSpc>
                <a:spcPct val="150000"/>
              </a:lnSpc>
              <a:spcBef>
                <a:spcPts val="0"/>
              </a:spcBef>
              <a:buClr>
                <a:srgbClr val="333333"/>
              </a:buClr>
              <a:buSzPct val="100000"/>
              <a:buFont typeface="Georgia"/>
              <a:buChar char="‣"/>
            </a:pPr>
            <a:r>
              <a:rPr lang="en-US" sz="2800" dirty="0" smtClean="0">
                <a:solidFill>
                  <a:srgbClr val="333333"/>
                </a:solidFill>
                <a:latin typeface="Georgia"/>
                <a:ea typeface="Georgia"/>
                <a:cs typeface="Georgia"/>
                <a:sym typeface="Georgia"/>
              </a:rPr>
              <a:t>What are the weaknesses of cross-sectional data?</a:t>
            </a:r>
            <a:endParaRPr lang="en-US" sz="2800" dirty="0">
              <a:solidFill>
                <a:srgbClr val="333333"/>
              </a:solidFill>
              <a:latin typeface="Georgia"/>
              <a:ea typeface="Georgia"/>
              <a:cs typeface="Georgia"/>
              <a:sym typeface="Georgia"/>
            </a:endParaRPr>
          </a:p>
          <a:p>
            <a:pPr lvl="1" rtl="0">
              <a:lnSpc>
                <a:spcPct val="150000"/>
              </a:lnSpc>
              <a:spcBef>
                <a:spcPts val="0"/>
              </a:spcBef>
              <a:buClr>
                <a:srgbClr val="333333"/>
              </a:buClr>
              <a:buSzPct val="100000"/>
              <a:buFont typeface="Georgia"/>
            </a:pPr>
            <a:r>
              <a:rPr lang="en-US" sz="2800" dirty="0" smtClean="0">
                <a:solidFill>
                  <a:srgbClr val="333333"/>
                </a:solidFill>
                <a:latin typeface="Georgia"/>
                <a:ea typeface="Georgia"/>
                <a:cs typeface="Georgia"/>
                <a:sym typeface="Georgia"/>
              </a:rPr>
              <a:t>It can be difficult to establish causality given the limited amount of time represented.</a:t>
            </a:r>
            <a:endParaRPr lang="en-US" sz="2800" dirty="0">
              <a:solidFill>
                <a:srgbClr val="333333"/>
              </a:solidFill>
              <a:latin typeface="Georgia"/>
              <a:ea typeface="Georgia"/>
              <a:cs typeface="Georgia"/>
              <a:sym typeface="Georgia"/>
            </a:endParaRPr>
          </a:p>
          <a:p>
            <a:pPr lvl="1" rtl="0">
              <a:lnSpc>
                <a:spcPct val="150000"/>
              </a:lnSpc>
              <a:spcBef>
                <a:spcPts val="0"/>
              </a:spcBef>
              <a:buClr>
                <a:srgbClr val="333333"/>
              </a:buClr>
              <a:buSzPct val="100000"/>
              <a:buFont typeface="Georgia"/>
            </a:pPr>
            <a:r>
              <a:rPr lang="en-US" sz="2800" dirty="0" smtClean="0">
                <a:solidFill>
                  <a:srgbClr val="333333"/>
                </a:solidFill>
                <a:latin typeface="Georgia"/>
                <a:ea typeface="Georgia"/>
                <a:cs typeface="Georgia"/>
                <a:sym typeface="Georgia"/>
              </a:rPr>
              <a:t>Variables or observations with </a:t>
            </a:r>
            <a:r>
              <a:rPr lang="en-US" sz="2800" dirty="0">
                <a:solidFill>
                  <a:srgbClr val="333333"/>
                </a:solidFill>
                <a:latin typeface="Georgia"/>
                <a:ea typeface="Georgia"/>
                <a:cs typeface="Georgia"/>
                <a:sym typeface="Georgia"/>
              </a:rPr>
              <a:t>long duration are </a:t>
            </a:r>
            <a:r>
              <a:rPr lang="en-US" sz="2800" dirty="0" smtClean="0">
                <a:solidFill>
                  <a:srgbClr val="333333"/>
                </a:solidFill>
                <a:latin typeface="Georgia"/>
                <a:ea typeface="Georgia"/>
                <a:cs typeface="Georgia"/>
                <a:sym typeface="Georgia"/>
              </a:rPr>
              <a:t>over-represented.</a:t>
            </a:r>
            <a:endParaRPr lang="en-US" sz="2800" dirty="0">
              <a:solidFill>
                <a:srgbClr val="333333"/>
              </a:solidFill>
              <a:latin typeface="Georgia"/>
              <a:ea typeface="Georgia"/>
              <a:cs typeface="Georgia"/>
              <a:sym typeface="Georgia"/>
            </a:endParaRPr>
          </a:p>
        </p:txBody>
      </p:sp>
      <p:sp>
        <p:nvSpPr>
          <p:cNvPr id="388" name="Shape 38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CROSS-SECTIONAL DATA</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2123"/>
        </a:solidFill>
        <a:effectLst/>
      </p:bgPr>
    </p:bg>
    <p:spTree>
      <p:nvGrpSpPr>
        <p:cNvPr id="1" name="Shape 244"/>
        <p:cNvGrpSpPr/>
        <p:nvPr/>
      </p:nvGrpSpPr>
      <p:grpSpPr>
        <a:xfrm>
          <a:off x="0" y="0"/>
          <a:ext cx="0" cy="0"/>
          <a:chOff x="0" y="0"/>
          <a:chExt cx="0" cy="0"/>
        </a:xfrm>
      </p:grpSpPr>
      <p:sp>
        <p:nvSpPr>
          <p:cNvPr id="245" name="Shape 245"/>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COURSE</a:t>
            </a:r>
          </a:p>
        </p:txBody>
      </p:sp>
      <p:sp>
        <p:nvSpPr>
          <p:cNvPr id="246" name="Shape 246"/>
          <p:cNvSpPr/>
          <p:nvPr/>
        </p:nvSpPr>
        <p:spPr>
          <a:xfrm>
            <a:off x="635000" y="1473200"/>
            <a:ext cx="11734800" cy="28066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9600" b="1" i="0" u="none" strike="noStrike" cap="none" dirty="0">
                <a:solidFill>
                  <a:srgbClr val="FFFFFF"/>
                </a:solidFill>
                <a:latin typeface="Oswald"/>
                <a:ea typeface="Oswald"/>
                <a:cs typeface="Oswald"/>
                <a:sym typeface="Oswald"/>
              </a:rPr>
              <a:t>PRE-WORK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Shape 38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a:buClr>
                <a:srgbClr val="333333"/>
              </a:buClr>
              <a:buSzPct val="100000"/>
              <a:buFont typeface="Georgia"/>
              <a:buChar char="‣"/>
            </a:pPr>
            <a:r>
              <a:rPr lang="en-US" sz="2800" b="1" dirty="0" smtClean="0">
                <a:solidFill>
                  <a:srgbClr val="333333"/>
                </a:solidFill>
                <a:latin typeface="Georgia"/>
                <a:ea typeface="Georgia"/>
                <a:cs typeface="Georgia"/>
                <a:sym typeface="Georgia"/>
              </a:rPr>
              <a:t>Time Series/Longitudinal data </a:t>
            </a:r>
            <a:r>
              <a:rPr lang="en-US" sz="2800" dirty="0" smtClean="0">
                <a:solidFill>
                  <a:srgbClr val="333333"/>
                </a:solidFill>
                <a:latin typeface="Georgia"/>
                <a:ea typeface="Georgia"/>
                <a:cs typeface="Georgia"/>
                <a:sym typeface="Georgia"/>
              </a:rPr>
              <a:t>are information </a:t>
            </a:r>
            <a:r>
              <a:rPr lang="en-US" sz="2800" u="sng" dirty="0" smtClean="0">
                <a:solidFill>
                  <a:srgbClr val="333333"/>
                </a:solidFill>
                <a:latin typeface="Georgia"/>
                <a:ea typeface="Georgia"/>
                <a:cs typeface="Georgia"/>
                <a:sym typeface="Georgia"/>
              </a:rPr>
              <a:t>repeatedly</a:t>
            </a:r>
            <a:r>
              <a:rPr lang="en-US" sz="2800" dirty="0" smtClean="0">
                <a:solidFill>
                  <a:srgbClr val="333333"/>
                </a:solidFill>
                <a:latin typeface="Georgia"/>
                <a:ea typeface="Georgia"/>
                <a:cs typeface="Georgia"/>
                <a:sym typeface="Georgia"/>
              </a:rPr>
              <a:t> gathered over time about the subject.</a:t>
            </a:r>
          </a:p>
          <a:p>
            <a:pPr marL="203200" lvl="0" indent="-256540" rtl="0">
              <a:spcBef>
                <a:spcPts val="0"/>
              </a:spcBef>
              <a:buClr>
                <a:srgbClr val="333333"/>
              </a:buClr>
              <a:buSzPct val="100000"/>
              <a:buFont typeface="Georgia"/>
              <a:buChar char="‣"/>
            </a:pPr>
            <a:endParaRPr lang="en-US"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a:buClr>
                <a:srgbClr val="333333"/>
              </a:buClr>
              <a:buSzPct val="100000"/>
              <a:buFont typeface="Georgia"/>
              <a:buChar char="‣"/>
            </a:pPr>
            <a:r>
              <a:rPr lang="en-US" sz="2800" dirty="0" smtClean="0">
                <a:solidFill>
                  <a:srgbClr val="333333"/>
                </a:solidFill>
                <a:latin typeface="Georgia"/>
                <a:ea typeface="Georgia"/>
                <a:cs typeface="Georgia"/>
                <a:sym typeface="Georgia"/>
              </a:rPr>
              <a:t>What are some examples </a:t>
            </a:r>
            <a:r>
              <a:rPr lang="en-US" sz="2800" dirty="0">
                <a:solidFill>
                  <a:srgbClr val="333333"/>
                </a:solidFill>
                <a:latin typeface="Georgia"/>
                <a:ea typeface="Georgia"/>
                <a:cs typeface="Georgia"/>
                <a:sym typeface="Georgia"/>
              </a:rPr>
              <a:t>of </a:t>
            </a:r>
            <a:r>
              <a:rPr lang="en-US" sz="2800" dirty="0" smtClean="0">
                <a:solidFill>
                  <a:srgbClr val="333333"/>
                </a:solidFill>
                <a:latin typeface="Georgia"/>
                <a:ea typeface="Georgia"/>
                <a:cs typeface="Georgia"/>
                <a:sym typeface="Georgia"/>
              </a:rPr>
              <a:t>time series/longitudinal data?</a:t>
            </a:r>
            <a:endParaRPr lang="en-US" sz="2800" dirty="0">
              <a:solidFill>
                <a:srgbClr val="333333"/>
              </a:solidFill>
              <a:latin typeface="Georgia"/>
              <a:ea typeface="Georgia"/>
              <a:cs typeface="Georgia"/>
              <a:sym typeface="Georgia"/>
            </a:endParaRPr>
          </a:p>
          <a:p>
            <a:pPr marL="0" lvl="0" indent="0" rtl="0">
              <a:spcBef>
                <a:spcPts val="0"/>
              </a:spcBef>
              <a:buNone/>
            </a:pPr>
            <a:endParaRPr sz="2800" dirty="0">
              <a:solidFill>
                <a:srgbClr val="333333"/>
              </a:solidFill>
              <a:latin typeface="Georgia"/>
              <a:ea typeface="Georgia"/>
              <a:cs typeface="Georgia"/>
              <a:sym typeface="Georgia"/>
            </a:endParaRPr>
          </a:p>
        </p:txBody>
      </p:sp>
      <p:sp>
        <p:nvSpPr>
          <p:cNvPr id="382" name="Shape 382"/>
          <p:cNvSpPr/>
          <p:nvPr/>
        </p:nvSpPr>
        <p:spPr>
          <a:xfrm>
            <a:off x="635000" y="736600"/>
            <a:ext cx="7721699" cy="431700"/>
          </a:xfrm>
          <a:prstGeom prst="rect">
            <a:avLst/>
          </a:prstGeom>
          <a:noFill/>
          <a:ln>
            <a:noFill/>
          </a:ln>
        </p:spPr>
        <p:txBody>
          <a:bodyPr lIns="0" tIns="0" rIns="0" bIns="0" anchor="t" anchorCtr="0">
            <a:noAutofit/>
          </a:bodyPr>
          <a:lstStyle/>
          <a:p>
            <a:pPr lvl="0">
              <a:buSzPct val="25000"/>
            </a:pPr>
            <a:r>
              <a:rPr lang="en-US" sz="3200" b="1" dirty="0">
                <a:latin typeface="Oswald"/>
                <a:ea typeface="Oswald"/>
                <a:cs typeface="Oswald"/>
                <a:sym typeface="Oswald"/>
              </a:rPr>
              <a:t>TIME SERIES/LONGITUDINAL DATA</a:t>
            </a:r>
          </a:p>
        </p:txBody>
      </p:sp>
      <p:pic>
        <p:nvPicPr>
          <p:cNvPr id="2052" name="Picture 4" descr="https://i.ytimg.com/vi/g6DIaFnnCiI/maxres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036" y="2648458"/>
            <a:ext cx="3412369" cy="192024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911738" y="5327650"/>
            <a:ext cx="2709298" cy="1723484"/>
            <a:chOff x="1911738" y="5327650"/>
            <a:chExt cx="2709298" cy="1723484"/>
          </a:xfrm>
        </p:grpSpPr>
        <p:sp>
          <p:nvSpPr>
            <p:cNvPr id="2" name="TextBox 1"/>
            <p:cNvSpPr txBox="1"/>
            <p:nvPr/>
          </p:nvSpPr>
          <p:spPr>
            <a:xfrm>
              <a:off x="2140835" y="6743357"/>
              <a:ext cx="2133600" cy="307777"/>
            </a:xfrm>
            <a:prstGeom prst="rect">
              <a:avLst/>
            </a:prstGeom>
            <a:noFill/>
          </p:spPr>
          <p:txBody>
            <a:bodyPr wrap="square" rtlCol="0">
              <a:spAutoFit/>
            </a:bodyPr>
            <a:lstStyle/>
            <a:p>
              <a:pPr algn="ctr"/>
              <a:r>
                <a:rPr lang="en-US" dirty="0" smtClean="0"/>
                <a:t>Polling</a:t>
              </a:r>
              <a:endParaRPr lang="en-US" dirty="0"/>
            </a:p>
          </p:txBody>
        </p:sp>
        <p:pic>
          <p:nvPicPr>
            <p:cNvPr id="2056" name="Picture 8" descr="http://big.assets.huffingtonpost.com/pquymyi-bu2mscu_hy5t5q.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738" y="5327650"/>
              <a:ext cx="2709298" cy="14173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920366" y="5327650"/>
            <a:ext cx="2813710" cy="1723398"/>
            <a:chOff x="4920366" y="5327650"/>
            <a:chExt cx="2813710" cy="1723398"/>
          </a:xfrm>
        </p:grpSpPr>
        <p:sp>
          <p:nvSpPr>
            <p:cNvPr id="8" name="TextBox 7"/>
            <p:cNvSpPr txBox="1"/>
            <p:nvPr/>
          </p:nvSpPr>
          <p:spPr>
            <a:xfrm>
              <a:off x="4920366" y="6743271"/>
              <a:ext cx="2813710" cy="307777"/>
            </a:xfrm>
            <a:prstGeom prst="rect">
              <a:avLst/>
            </a:prstGeom>
            <a:noFill/>
          </p:spPr>
          <p:txBody>
            <a:bodyPr wrap="square" rtlCol="0">
              <a:spAutoFit/>
            </a:bodyPr>
            <a:lstStyle/>
            <a:p>
              <a:pPr algn="ctr"/>
              <a:r>
                <a:rPr lang="en-US" dirty="0" smtClean="0"/>
                <a:t>Twitter Timeline</a:t>
              </a:r>
              <a:endParaRPr lang="en-US" dirty="0"/>
            </a:p>
          </p:txBody>
        </p:sp>
        <p:pic>
          <p:nvPicPr>
            <p:cNvPr id="2058" name="Picture 10" descr="http://marketing4actors.com/wp-content/uploads/2016/02/Screen-Shot-2016-02-18-at-3.23.22-P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6112" y="5327650"/>
              <a:ext cx="1542218" cy="14173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8356698" y="5327650"/>
            <a:ext cx="2530927" cy="1723397"/>
            <a:chOff x="8356698" y="5327650"/>
            <a:chExt cx="2530927" cy="1723397"/>
          </a:xfrm>
        </p:grpSpPr>
        <p:sp>
          <p:nvSpPr>
            <p:cNvPr id="10" name="TextBox 9"/>
            <p:cNvSpPr txBox="1"/>
            <p:nvPr/>
          </p:nvSpPr>
          <p:spPr>
            <a:xfrm>
              <a:off x="8356698" y="6743270"/>
              <a:ext cx="2530927" cy="307777"/>
            </a:xfrm>
            <a:prstGeom prst="rect">
              <a:avLst/>
            </a:prstGeom>
            <a:noFill/>
          </p:spPr>
          <p:txBody>
            <a:bodyPr wrap="square" rtlCol="0">
              <a:spAutoFit/>
            </a:bodyPr>
            <a:lstStyle/>
            <a:p>
              <a:pPr algn="ctr"/>
              <a:r>
                <a:rPr lang="en-US" dirty="0" smtClean="0"/>
                <a:t>Weather Observations</a:t>
              </a:r>
              <a:endParaRPr lang="en-US" dirty="0"/>
            </a:p>
          </p:txBody>
        </p:sp>
        <p:pic>
          <p:nvPicPr>
            <p:cNvPr id="2060" name="Picture 12" descr="https://pbs.twimg.com/media/Cp-2E1yXEAAx4FX.jpg:lar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3208" y="5327650"/>
              <a:ext cx="1877906" cy="14173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4738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rgbClr val="333333"/>
              </a:solidFill>
              <a:latin typeface="Georgia"/>
              <a:ea typeface="Georgia"/>
              <a:cs typeface="Georgia"/>
              <a:sym typeface="Georgia"/>
            </a:endParaRPr>
          </a:p>
          <a:p>
            <a:pPr marL="203200" lvl="0" indent="-256540">
              <a:lnSpc>
                <a:spcPct val="150000"/>
              </a:lnSpc>
              <a:buClr>
                <a:srgbClr val="333333"/>
              </a:buClr>
              <a:buSzPct val="100000"/>
              <a:buFont typeface="Georgia"/>
              <a:buChar char="‣"/>
            </a:pPr>
            <a:r>
              <a:rPr lang="en-US" sz="2800" dirty="0" smtClean="0">
                <a:solidFill>
                  <a:srgbClr val="333333"/>
                </a:solidFill>
                <a:latin typeface="Georgia"/>
                <a:ea typeface="Georgia"/>
                <a:cs typeface="Georgia"/>
                <a:sym typeface="Georgia"/>
              </a:rPr>
              <a:t>What are the strength </a:t>
            </a:r>
            <a:r>
              <a:rPr lang="en-US" sz="2800" dirty="0">
                <a:solidFill>
                  <a:srgbClr val="333333"/>
                </a:solidFill>
                <a:latin typeface="Georgia"/>
                <a:ea typeface="Georgia"/>
                <a:cs typeface="Georgia"/>
                <a:sym typeface="Georgia"/>
              </a:rPr>
              <a:t>of time series/longitudinal </a:t>
            </a:r>
            <a:r>
              <a:rPr lang="en-US" sz="2800" dirty="0" smtClean="0">
                <a:solidFill>
                  <a:srgbClr val="333333"/>
                </a:solidFill>
                <a:latin typeface="Georgia"/>
                <a:ea typeface="Georgia"/>
                <a:cs typeface="Georgia"/>
                <a:sym typeface="Georgia"/>
              </a:rPr>
              <a:t>data?</a:t>
            </a:r>
            <a:endParaRPr lang="en-US" sz="2800" dirty="0">
              <a:solidFill>
                <a:srgbClr val="333333"/>
              </a:solidFill>
              <a:latin typeface="Georgia"/>
              <a:ea typeface="Georgia"/>
              <a:cs typeface="Georgia"/>
              <a:sym typeface="Georgia"/>
            </a:endParaRPr>
          </a:p>
          <a:p>
            <a:pPr lvl="1">
              <a:lnSpc>
                <a:spcPct val="150000"/>
              </a:lnSpc>
              <a:buClr>
                <a:srgbClr val="333333"/>
              </a:buClr>
              <a:buSzPct val="100000"/>
              <a:buFont typeface="Georgia"/>
            </a:pPr>
            <a:r>
              <a:rPr lang="en-US" sz="2800" dirty="0" smtClean="0">
                <a:solidFill>
                  <a:srgbClr val="333333"/>
                </a:solidFill>
                <a:latin typeface="Georgia"/>
                <a:ea typeface="Georgia"/>
                <a:cs typeface="Georgia"/>
                <a:sym typeface="Georgia"/>
              </a:rPr>
              <a:t>There is a clear sequence and structure to the data.</a:t>
            </a:r>
            <a:endParaRPr lang="en-US" sz="2800" dirty="0">
              <a:solidFill>
                <a:srgbClr val="333333"/>
              </a:solidFill>
              <a:latin typeface="Georgia"/>
              <a:ea typeface="Georgia"/>
              <a:cs typeface="Georgia"/>
              <a:sym typeface="Georgia"/>
            </a:endParaRPr>
          </a:p>
          <a:p>
            <a:pPr lvl="1">
              <a:lnSpc>
                <a:spcPct val="150000"/>
              </a:lnSpc>
              <a:buClr>
                <a:srgbClr val="333333"/>
              </a:buClr>
              <a:buSzPct val="100000"/>
              <a:buFont typeface="Georgia"/>
            </a:pPr>
            <a:r>
              <a:rPr lang="en-US" sz="2800" dirty="0">
                <a:solidFill>
                  <a:srgbClr val="333333"/>
                </a:solidFill>
                <a:latin typeface="Georgia"/>
                <a:ea typeface="Georgia"/>
                <a:cs typeface="Georgia"/>
                <a:sym typeface="Georgia"/>
              </a:rPr>
              <a:t>Multiple outcomes can be </a:t>
            </a:r>
            <a:r>
              <a:rPr lang="en-US" sz="2800" dirty="0" smtClean="0">
                <a:solidFill>
                  <a:srgbClr val="333333"/>
                </a:solidFill>
                <a:latin typeface="Georgia"/>
                <a:ea typeface="Georgia"/>
                <a:cs typeface="Georgia"/>
                <a:sym typeface="Georgia"/>
              </a:rPr>
              <a:t>measured.</a:t>
            </a:r>
            <a:endParaRPr lang="en-US" sz="2800" dirty="0">
              <a:solidFill>
                <a:srgbClr val="333333"/>
              </a:solidFill>
              <a:latin typeface="Georgia"/>
              <a:ea typeface="Georgia"/>
              <a:cs typeface="Georgia"/>
              <a:sym typeface="Georgia"/>
            </a:endParaRPr>
          </a:p>
          <a:p>
            <a:pPr lvl="0" rtl="0">
              <a:spcBef>
                <a:spcPts val="0"/>
              </a:spcBef>
              <a:buNone/>
            </a:pPr>
            <a:endParaRPr sz="2800" dirty="0">
              <a:solidFill>
                <a:srgbClr val="333333"/>
              </a:solidFill>
              <a:latin typeface="Georgia"/>
              <a:ea typeface="Georgia"/>
              <a:cs typeface="Georgia"/>
              <a:sym typeface="Georgia"/>
            </a:endParaRPr>
          </a:p>
          <a:p>
            <a:pPr marL="203200" lvl="0" indent="-256540">
              <a:lnSpc>
                <a:spcPct val="150000"/>
              </a:lnSpc>
              <a:buClr>
                <a:srgbClr val="333333"/>
              </a:buClr>
              <a:buSzPct val="100000"/>
              <a:buFont typeface="Georgia"/>
              <a:buChar char="‣"/>
            </a:pPr>
            <a:r>
              <a:rPr lang="en-US" sz="2800" dirty="0" smtClean="0">
                <a:solidFill>
                  <a:srgbClr val="333333"/>
                </a:solidFill>
                <a:latin typeface="Georgia"/>
                <a:ea typeface="Georgia"/>
                <a:cs typeface="Georgia"/>
                <a:sym typeface="Georgia"/>
              </a:rPr>
              <a:t>What are the weaknesses of </a:t>
            </a:r>
            <a:r>
              <a:rPr lang="en-US" sz="2800" dirty="0">
                <a:solidFill>
                  <a:srgbClr val="333333"/>
                </a:solidFill>
                <a:latin typeface="Georgia"/>
                <a:ea typeface="Georgia"/>
                <a:cs typeface="Georgia"/>
                <a:sym typeface="Georgia"/>
              </a:rPr>
              <a:t>time series/longitudinal</a:t>
            </a:r>
            <a:r>
              <a:rPr lang="en-US" sz="2800" dirty="0" smtClean="0">
                <a:solidFill>
                  <a:srgbClr val="333333"/>
                </a:solidFill>
                <a:latin typeface="Georgia"/>
                <a:ea typeface="Georgia"/>
                <a:cs typeface="Georgia"/>
                <a:sym typeface="Georgia"/>
              </a:rPr>
              <a:t> data?</a:t>
            </a:r>
            <a:endParaRPr lang="en-US" sz="2800" dirty="0">
              <a:solidFill>
                <a:srgbClr val="333333"/>
              </a:solidFill>
              <a:latin typeface="Georgia"/>
              <a:ea typeface="Georgia"/>
              <a:cs typeface="Georgia"/>
              <a:sym typeface="Georgia"/>
            </a:endParaRPr>
          </a:p>
          <a:p>
            <a:pPr lvl="1">
              <a:lnSpc>
                <a:spcPct val="150000"/>
              </a:lnSpc>
              <a:buClr>
                <a:srgbClr val="333333"/>
              </a:buClr>
              <a:buSzPct val="100000"/>
              <a:buFont typeface="Georgia"/>
            </a:pPr>
            <a:r>
              <a:rPr lang="en-US" sz="2800" dirty="0" smtClean="0">
                <a:solidFill>
                  <a:srgbClr val="333333"/>
                </a:solidFill>
                <a:latin typeface="Georgia"/>
                <a:ea typeface="Georgia"/>
                <a:cs typeface="Georgia"/>
                <a:sym typeface="Georgia"/>
              </a:rPr>
              <a:t>It is expensive and time-consuming to maintain.</a:t>
            </a:r>
            <a:endParaRPr lang="en-US" sz="2800" dirty="0">
              <a:solidFill>
                <a:srgbClr val="333333"/>
              </a:solidFill>
              <a:latin typeface="Georgia"/>
              <a:ea typeface="Georgia"/>
              <a:cs typeface="Georgia"/>
              <a:sym typeface="Georgia"/>
            </a:endParaRPr>
          </a:p>
          <a:p>
            <a:pPr lvl="1">
              <a:lnSpc>
                <a:spcPct val="150000"/>
              </a:lnSpc>
              <a:buClr>
                <a:srgbClr val="333333"/>
              </a:buClr>
              <a:buSzPct val="100000"/>
              <a:buFont typeface="Georgia"/>
            </a:pPr>
            <a:r>
              <a:rPr lang="en-US" sz="2800" dirty="0" smtClean="0">
                <a:solidFill>
                  <a:srgbClr val="333333"/>
                </a:solidFill>
                <a:latin typeface="Georgia"/>
                <a:ea typeface="Georgia"/>
                <a:cs typeface="Georgia"/>
                <a:sym typeface="Georgia"/>
              </a:rPr>
              <a:t>It is especially prone to having missing or incomplete data.</a:t>
            </a:r>
            <a:endParaRPr lang="en-US" sz="2800" dirty="0">
              <a:solidFill>
                <a:srgbClr val="333333"/>
              </a:solidFill>
              <a:latin typeface="Georgia"/>
              <a:ea typeface="Georgia"/>
              <a:cs typeface="Georgia"/>
              <a:sym typeface="Georgia"/>
            </a:endParaRPr>
          </a:p>
        </p:txBody>
      </p:sp>
      <p:sp>
        <p:nvSpPr>
          <p:cNvPr id="388" name="Shape 388"/>
          <p:cNvSpPr/>
          <p:nvPr/>
        </p:nvSpPr>
        <p:spPr>
          <a:xfrm>
            <a:off x="635000" y="736600"/>
            <a:ext cx="7721699" cy="431700"/>
          </a:xfrm>
          <a:prstGeom prst="rect">
            <a:avLst/>
          </a:prstGeom>
          <a:noFill/>
          <a:ln>
            <a:noFill/>
          </a:ln>
        </p:spPr>
        <p:txBody>
          <a:bodyPr lIns="0" tIns="0" rIns="0" bIns="0" anchor="t" anchorCtr="0">
            <a:noAutofit/>
          </a:bodyPr>
          <a:lstStyle/>
          <a:p>
            <a:pPr lvl="0">
              <a:buSzPct val="25000"/>
            </a:pPr>
            <a:r>
              <a:rPr lang="en-US" sz="3200" b="1" dirty="0">
                <a:latin typeface="Oswald"/>
                <a:ea typeface="Oswald"/>
                <a:cs typeface="Oswald"/>
                <a:sym typeface="Oswald"/>
              </a:rPr>
              <a:t>TIME SERIES/LONGITUDINAL DATA</a:t>
            </a:r>
          </a:p>
        </p:txBody>
      </p:sp>
    </p:spTree>
    <p:extLst>
      <p:ext uri="{BB962C8B-B14F-4D97-AF65-F5344CB8AC3E}">
        <p14:creationId xmlns:p14="http://schemas.microsoft.com/office/powerpoint/2010/main" val="35336746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ACTIVITY:  KNOWLEDGE CHECK</a:t>
            </a:r>
          </a:p>
        </p:txBody>
      </p:sp>
      <p:pic>
        <p:nvPicPr>
          <p:cNvPr id="412" name="Shape 412"/>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413" name="Shape 413"/>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dirty="0">
                <a:solidFill>
                  <a:srgbClr val="FFFFFF"/>
                </a:solidFill>
                <a:latin typeface="Oswald"/>
                <a:ea typeface="Oswald"/>
                <a:cs typeface="Oswald"/>
                <a:sym typeface="Oswald"/>
              </a:rPr>
              <a:t>EXERCISE</a:t>
            </a:r>
          </a:p>
          <a:p>
            <a:pPr lvl="0" rtl="0">
              <a:lnSpc>
                <a:spcPct val="115000"/>
              </a:lnSpc>
              <a:spcBef>
                <a:spcPts val="0"/>
              </a:spcBef>
              <a:buNone/>
            </a:pPr>
            <a:endParaRPr sz="1000" dirty="0">
              <a:solidFill>
                <a:srgbClr val="FFFFFF"/>
              </a:solidFill>
              <a:latin typeface="Oswald"/>
              <a:ea typeface="Oswald"/>
              <a:cs typeface="Oswald"/>
              <a:sym typeface="Oswald"/>
            </a:endParaRPr>
          </a:p>
        </p:txBody>
      </p:sp>
      <p:sp>
        <p:nvSpPr>
          <p:cNvPr id="414" name="Shape 414"/>
          <p:cNvSpPr/>
          <p:nvPr/>
        </p:nvSpPr>
        <p:spPr>
          <a:xfrm>
            <a:off x="2961475" y="2224360"/>
            <a:ext cx="7559399" cy="2496599"/>
          </a:xfrm>
          <a:prstGeom prst="rect">
            <a:avLst/>
          </a:prstGeom>
          <a:noFill/>
          <a:ln>
            <a:noFill/>
          </a:ln>
        </p:spPr>
        <p:txBody>
          <a:bodyPr lIns="50800" tIns="50800" rIns="50800" bIns="50800" anchor="ctr" anchorCtr="0">
            <a:noAutofit/>
          </a:bodyPr>
          <a:lstStyle/>
          <a:p>
            <a:pPr marL="457200" lvl="0" indent="-342900" rtl="0">
              <a:spcBef>
                <a:spcPts val="0"/>
              </a:spcBef>
              <a:buClr>
                <a:srgbClr val="333333"/>
              </a:buClr>
              <a:buSzPct val="100000"/>
              <a:buFont typeface="Georgia"/>
              <a:buAutoNum type="arabicPeriod"/>
            </a:pPr>
            <a:endParaRPr lang="en-US" sz="1800" dirty="0" smtClean="0">
              <a:solidFill>
                <a:srgbClr val="333333"/>
              </a:solidFill>
              <a:latin typeface="Georgia"/>
              <a:ea typeface="Georgia"/>
              <a:cs typeface="Georgia"/>
              <a:sym typeface="Georgia"/>
            </a:endParaRPr>
          </a:p>
          <a:p>
            <a:pPr marL="457200" lvl="0" indent="-342900" rtl="0">
              <a:spcBef>
                <a:spcPts val="0"/>
              </a:spcBef>
              <a:buClr>
                <a:srgbClr val="333333"/>
              </a:buClr>
              <a:buSzPct val="100000"/>
              <a:buFont typeface="Georgia"/>
              <a:buAutoNum type="arabicPeriod"/>
            </a:pPr>
            <a:r>
              <a:rPr lang="en-US" sz="1800" dirty="0" smtClean="0">
                <a:solidFill>
                  <a:srgbClr val="333333"/>
                </a:solidFill>
                <a:latin typeface="Georgia"/>
                <a:ea typeface="Georgia"/>
                <a:cs typeface="Georgia"/>
                <a:sym typeface="Georgia"/>
              </a:rPr>
              <a:t>What </a:t>
            </a:r>
            <a:r>
              <a:rPr lang="en-US" sz="1800" dirty="0">
                <a:solidFill>
                  <a:srgbClr val="333333"/>
                </a:solidFill>
                <a:latin typeface="Georgia"/>
                <a:ea typeface="Georgia"/>
                <a:cs typeface="Georgia"/>
                <a:sym typeface="Georgia"/>
              </a:rPr>
              <a:t>type of data is </a:t>
            </a:r>
            <a:r>
              <a:rPr lang="en-US" sz="1800" dirty="0" smtClean="0">
                <a:solidFill>
                  <a:srgbClr val="333333"/>
                </a:solidFill>
                <a:latin typeface="Georgia"/>
                <a:ea typeface="Georgia"/>
                <a:cs typeface="Georgia"/>
                <a:sym typeface="Georgia"/>
              </a:rPr>
              <a:t>the delay data?</a:t>
            </a:r>
          </a:p>
          <a:p>
            <a:pPr marL="457200" lvl="0" indent="-342900" rtl="0">
              <a:spcBef>
                <a:spcPts val="0"/>
              </a:spcBef>
              <a:buClr>
                <a:srgbClr val="333333"/>
              </a:buClr>
              <a:buSzPct val="100000"/>
              <a:buFont typeface="Georgia"/>
              <a:buAutoNum type="arabicPeriod"/>
            </a:pPr>
            <a:endParaRPr lang="en-US" sz="1800" dirty="0">
              <a:solidFill>
                <a:srgbClr val="333333"/>
              </a:solidFill>
              <a:latin typeface="Georgia"/>
              <a:ea typeface="Georgia"/>
              <a:cs typeface="Georgia"/>
              <a:sym typeface="Georgia"/>
            </a:endParaRPr>
          </a:p>
          <a:p>
            <a:pPr marL="457200" lvl="0" indent="-342900" rtl="0">
              <a:spcBef>
                <a:spcPts val="0"/>
              </a:spcBef>
              <a:buClr>
                <a:srgbClr val="333333"/>
              </a:buClr>
              <a:buSzPct val="100000"/>
              <a:buFont typeface="Georgia"/>
              <a:buAutoNum type="arabicPeriod"/>
            </a:pPr>
            <a:r>
              <a:rPr lang="en-US" sz="1800" dirty="0" smtClean="0">
                <a:solidFill>
                  <a:srgbClr val="333333"/>
                </a:solidFill>
                <a:latin typeface="Georgia"/>
                <a:ea typeface="Georgia"/>
                <a:cs typeface="Georgia"/>
                <a:sym typeface="Georgia"/>
              </a:rPr>
              <a:t>Determine </a:t>
            </a:r>
            <a:r>
              <a:rPr lang="en-US" sz="1800" dirty="0">
                <a:solidFill>
                  <a:srgbClr val="333333"/>
                </a:solidFill>
                <a:latin typeface="Georgia"/>
                <a:ea typeface="Georgia"/>
                <a:cs typeface="Georgia"/>
                <a:sym typeface="Georgia"/>
              </a:rPr>
              <a:t>the if weather delays are associated with the winter season for flights arriving at Washington DC’s National Airport (DCA) from January 2015 – December 2015 using the Bureau of Transportation Statistics’ Airline On-Time Statistics  </a:t>
            </a:r>
            <a:r>
              <a:rPr lang="en-US" sz="1600" dirty="0">
                <a:solidFill>
                  <a:srgbClr val="333333"/>
                </a:solidFill>
                <a:latin typeface="Georgia"/>
                <a:ea typeface="Georgia"/>
                <a:cs typeface="Georgia"/>
                <a:sym typeface="Georgia"/>
              </a:rPr>
              <a:t>(</a:t>
            </a:r>
            <a:r>
              <a:rPr lang="en-US" sz="1600" dirty="0">
                <a:solidFill>
                  <a:srgbClr val="333333"/>
                </a:solidFill>
                <a:latin typeface="Georgia"/>
                <a:ea typeface="Georgia"/>
                <a:cs typeface="Georgia"/>
                <a:sym typeface="Georgia"/>
                <a:hlinkClick r:id="rId4"/>
              </a:rPr>
              <a:t>http://www.transtats.bts.gov/OT_Delay/OT_DelayCause1.asp</a:t>
            </a:r>
            <a:r>
              <a:rPr lang="en-US" sz="1600" dirty="0" smtClean="0">
                <a:solidFill>
                  <a:srgbClr val="333333"/>
                </a:solidFill>
                <a:latin typeface="Georgia"/>
                <a:ea typeface="Georgia"/>
                <a:cs typeface="Georgia"/>
                <a:sym typeface="Georgia"/>
              </a:rPr>
              <a:t>).</a:t>
            </a:r>
          </a:p>
          <a:p>
            <a:pPr marL="457200" lvl="0" indent="-342900" rtl="0">
              <a:spcBef>
                <a:spcPts val="0"/>
              </a:spcBef>
              <a:buClr>
                <a:srgbClr val="333333"/>
              </a:buClr>
              <a:buSzPct val="100000"/>
              <a:buFont typeface="Georgia"/>
              <a:buAutoNum type="arabicPeriod"/>
            </a:pPr>
            <a:endParaRPr lang="en-US" sz="1800" dirty="0">
              <a:solidFill>
                <a:srgbClr val="333333"/>
              </a:solidFill>
              <a:latin typeface="Georgia"/>
              <a:ea typeface="Georgia"/>
              <a:cs typeface="Georgia"/>
              <a:sym typeface="Georgia"/>
            </a:endParaRPr>
          </a:p>
          <a:p>
            <a:pPr marL="457200" lvl="0" indent="-342900" rtl="0">
              <a:spcBef>
                <a:spcPts val="0"/>
              </a:spcBef>
              <a:spcAft>
                <a:spcPts val="1200"/>
              </a:spcAft>
              <a:buClr>
                <a:srgbClr val="333333"/>
              </a:buClr>
              <a:buSzPct val="100000"/>
              <a:buFont typeface="Georgia"/>
              <a:buAutoNum type="arabicPeriod"/>
            </a:pPr>
            <a:r>
              <a:rPr lang="en-US" sz="1800" dirty="0" smtClean="0">
                <a:solidFill>
                  <a:srgbClr val="333333"/>
                </a:solidFill>
                <a:latin typeface="Georgia"/>
                <a:ea typeface="Georgia"/>
                <a:cs typeface="Georgia"/>
                <a:sym typeface="Georgia"/>
              </a:rPr>
              <a:t>Can </a:t>
            </a:r>
            <a:r>
              <a:rPr lang="en-US" sz="1800" dirty="0">
                <a:solidFill>
                  <a:srgbClr val="333333"/>
                </a:solidFill>
                <a:latin typeface="Georgia"/>
                <a:ea typeface="Georgia"/>
                <a:cs typeface="Georgia"/>
                <a:sym typeface="Georgia"/>
              </a:rPr>
              <a:t>you create a cross-sectional analysis from a longitudinal data collection? How?</a:t>
            </a:r>
          </a:p>
        </p:txBody>
      </p:sp>
      <p:sp>
        <p:nvSpPr>
          <p:cNvPr id="415" name="Shape 415"/>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dirty="0">
                <a:latin typeface="Georgia"/>
                <a:ea typeface="Georgia"/>
                <a:cs typeface="Georgia"/>
                <a:sym typeface="Georgia"/>
              </a:rPr>
              <a:t>Answers to the above questions</a:t>
            </a:r>
          </a:p>
        </p:txBody>
      </p:sp>
      <p:sp>
        <p:nvSpPr>
          <p:cNvPr id="416" name="Shape 416"/>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Oswald"/>
                <a:ea typeface="Oswald"/>
                <a:cs typeface="Oswald"/>
                <a:sym typeface="Oswald"/>
              </a:rPr>
              <a:t>DELIVERABLE</a:t>
            </a:r>
          </a:p>
        </p:txBody>
      </p:sp>
      <p:sp>
        <p:nvSpPr>
          <p:cNvPr id="417" name="Shape 417"/>
          <p:cNvSpPr/>
          <p:nvPr/>
        </p:nvSpPr>
        <p:spPr>
          <a:xfrm>
            <a:off x="2989800" y="1776150"/>
            <a:ext cx="8461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dirty="0">
                <a:latin typeface="Oswald"/>
                <a:ea typeface="Oswald"/>
                <a:cs typeface="Oswald"/>
                <a:sym typeface="Oswald"/>
              </a:rPr>
              <a:t>ANSWER THE FOLLOWING QUESTIONS (5 minutes)</a:t>
            </a:r>
          </a:p>
        </p:txBody>
      </p:sp>
      <p:cxnSp>
        <p:nvCxnSpPr>
          <p:cNvPr id="418" name="Shape 41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GUIDED PRACTICE	</a:t>
            </a:r>
          </a:p>
        </p:txBody>
      </p:sp>
      <p:sp>
        <p:nvSpPr>
          <p:cNvPr id="424" name="Shape 424"/>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WRITE A RESEARCH QUESTION WITH RAW DATA</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Shape 429"/>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430" name="Shape 430"/>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dirty="0">
                <a:solidFill>
                  <a:srgbClr val="FFFFFF"/>
                </a:solidFill>
                <a:latin typeface="Oswald"/>
                <a:ea typeface="Oswald"/>
                <a:cs typeface="Oswald"/>
                <a:sym typeface="Oswald"/>
              </a:rPr>
              <a:t>EXERCISE</a:t>
            </a:r>
          </a:p>
          <a:p>
            <a:pPr lvl="0" rtl="0">
              <a:lnSpc>
                <a:spcPct val="115000"/>
              </a:lnSpc>
              <a:spcBef>
                <a:spcPts val="0"/>
              </a:spcBef>
              <a:buNone/>
            </a:pPr>
            <a:endParaRPr sz="1000" dirty="0">
              <a:solidFill>
                <a:srgbClr val="FFFFFF"/>
              </a:solidFill>
              <a:latin typeface="Oswald"/>
              <a:ea typeface="Oswald"/>
              <a:cs typeface="Oswald"/>
              <a:sym typeface="Oswald"/>
            </a:endParaRPr>
          </a:p>
        </p:txBody>
      </p:sp>
      <p:sp>
        <p:nvSpPr>
          <p:cNvPr id="431" name="Shape 431"/>
          <p:cNvSpPr/>
          <p:nvPr/>
        </p:nvSpPr>
        <p:spPr>
          <a:xfrm>
            <a:off x="2961475" y="2224360"/>
            <a:ext cx="7559399" cy="2496599"/>
          </a:xfrm>
          <a:prstGeom prst="rect">
            <a:avLst/>
          </a:prstGeom>
          <a:noFill/>
          <a:ln>
            <a:noFill/>
          </a:ln>
        </p:spPr>
        <p:txBody>
          <a:bodyPr lIns="50800" tIns="50800" rIns="50800" bIns="50800" anchor="ctr" anchorCtr="0">
            <a:noAutofit/>
          </a:bodyPr>
          <a:lstStyle/>
          <a:p>
            <a:pPr marL="457200" marR="0" lvl="0" indent="-342900" algn="l" rtl="0">
              <a:spcBef>
                <a:spcPts val="0"/>
              </a:spcBef>
              <a:buClr>
                <a:srgbClr val="000000"/>
              </a:buClr>
              <a:buSzPct val="100000"/>
              <a:buFont typeface="Georgia"/>
              <a:buAutoNum type="arabicPeriod"/>
            </a:pPr>
            <a:endParaRPr lang="en-US" sz="1800" dirty="0" smtClean="0">
              <a:latin typeface="Georgia"/>
              <a:ea typeface="Georgia"/>
              <a:cs typeface="Georgia"/>
              <a:sym typeface="Georgia"/>
            </a:endParaRPr>
          </a:p>
          <a:p>
            <a:pPr marL="457200" marR="0" lvl="0" indent="-342900" algn="l" rtl="0">
              <a:spcBef>
                <a:spcPts val="0"/>
              </a:spcBef>
              <a:buClr>
                <a:srgbClr val="000000"/>
              </a:buClr>
              <a:buSzPct val="100000"/>
              <a:buFont typeface="Georgia"/>
              <a:buAutoNum type="arabicPeriod"/>
            </a:pPr>
            <a:r>
              <a:rPr lang="en-US" sz="1800" dirty="0" smtClean="0">
                <a:latin typeface="Georgia"/>
                <a:ea typeface="Georgia"/>
                <a:cs typeface="Georgia"/>
                <a:sym typeface="Georgia"/>
              </a:rPr>
              <a:t>Individually</a:t>
            </a:r>
            <a:r>
              <a:rPr lang="en-US" sz="1800" dirty="0">
                <a:latin typeface="Georgia"/>
                <a:ea typeface="Georgia"/>
                <a:cs typeface="Georgia"/>
                <a:sym typeface="Georgia"/>
              </a:rPr>
              <a:t>, look at the data from </a:t>
            </a:r>
            <a:r>
              <a:rPr lang="en-US" sz="1800" u="sng" dirty="0">
                <a:solidFill>
                  <a:schemeClr val="hlink"/>
                </a:solidFill>
                <a:latin typeface="Georgia"/>
                <a:ea typeface="Georgia"/>
                <a:cs typeface="Georgia"/>
                <a:sym typeface="Georgia"/>
                <a:hlinkClick r:id="rId4"/>
              </a:rPr>
              <a:t>Kaggle’s Titanic competition</a:t>
            </a:r>
            <a:r>
              <a:rPr lang="en-US" sz="1800" dirty="0">
                <a:latin typeface="Georgia"/>
                <a:ea typeface="Georgia"/>
                <a:cs typeface="Georgia"/>
                <a:sym typeface="Georgia"/>
              </a:rPr>
              <a:t> and write a high quality research question</a:t>
            </a:r>
            <a:r>
              <a:rPr lang="en-US" sz="1800" dirty="0" smtClean="0">
                <a:latin typeface="Georgia"/>
                <a:ea typeface="Georgia"/>
                <a:cs typeface="Georgia"/>
                <a:sym typeface="Georgia"/>
              </a:rPr>
              <a:t>.</a:t>
            </a:r>
          </a:p>
          <a:p>
            <a:pPr marL="457200" marR="0" lvl="0" indent="-342900" algn="l" rtl="0">
              <a:spcBef>
                <a:spcPts val="0"/>
              </a:spcBef>
              <a:buClr>
                <a:srgbClr val="000000"/>
              </a:buClr>
              <a:buSzPct val="100000"/>
              <a:buFont typeface="Georgia"/>
              <a:buAutoNum type="arabicPeriod"/>
            </a:pPr>
            <a:endParaRPr lang="en-US" sz="1800" dirty="0">
              <a:latin typeface="Georgia"/>
              <a:ea typeface="Georgia"/>
              <a:cs typeface="Georgia"/>
              <a:sym typeface="Georgia"/>
            </a:endParaRPr>
          </a:p>
          <a:p>
            <a:pPr marL="457200" lvl="0" indent="-342900" rtl="0">
              <a:spcBef>
                <a:spcPts val="0"/>
              </a:spcBef>
              <a:buClr>
                <a:schemeClr val="dk1"/>
              </a:buClr>
              <a:buSzPct val="100000"/>
              <a:buFont typeface="Georgia"/>
              <a:buAutoNum type="arabicPeriod"/>
            </a:pPr>
            <a:r>
              <a:rPr lang="en-US" sz="1800" dirty="0">
                <a:solidFill>
                  <a:schemeClr val="dk1"/>
                </a:solidFill>
                <a:latin typeface="Georgia"/>
                <a:ea typeface="Georgia"/>
                <a:cs typeface="Georgia"/>
                <a:sym typeface="Georgia"/>
              </a:rPr>
              <a:t>Make sure you answer the following questions:</a:t>
            </a:r>
          </a:p>
          <a:p>
            <a:pPr marL="914400" lvl="1" indent="-342900" rtl="0">
              <a:spcBef>
                <a:spcPts val="0"/>
              </a:spcBef>
              <a:buClr>
                <a:schemeClr val="dk1"/>
              </a:buClr>
              <a:buSzPct val="100000"/>
              <a:buFont typeface="Georgia"/>
              <a:buAutoNum type="alphaLcPeriod"/>
            </a:pPr>
            <a:r>
              <a:rPr lang="en-US" sz="1800" dirty="0">
                <a:solidFill>
                  <a:schemeClr val="dk1"/>
                </a:solidFill>
                <a:latin typeface="Georgia"/>
                <a:ea typeface="Georgia"/>
                <a:cs typeface="Georgia"/>
                <a:sym typeface="Georgia"/>
              </a:rPr>
              <a:t>What type of data is this, cross-sectional or longitudinal?</a:t>
            </a:r>
          </a:p>
          <a:p>
            <a:pPr marL="914400" lvl="1" indent="-342900" rtl="0">
              <a:spcBef>
                <a:spcPts val="0"/>
              </a:spcBef>
              <a:buClr>
                <a:schemeClr val="dk1"/>
              </a:buClr>
              <a:buSzPct val="100000"/>
              <a:buFont typeface="Georgia"/>
              <a:buAutoNum type="alphaLcPeriod"/>
            </a:pPr>
            <a:r>
              <a:rPr lang="en-US" sz="1800" dirty="0">
                <a:solidFill>
                  <a:schemeClr val="dk1"/>
                </a:solidFill>
                <a:latin typeface="Georgia"/>
                <a:ea typeface="Georgia"/>
                <a:cs typeface="Georgia"/>
                <a:sym typeface="Georgia"/>
              </a:rPr>
              <a:t>What will we be measuring?</a:t>
            </a:r>
          </a:p>
          <a:p>
            <a:pPr marL="914400" lvl="1" indent="-342900" rtl="0">
              <a:spcBef>
                <a:spcPts val="0"/>
              </a:spcBef>
              <a:buClr>
                <a:schemeClr val="dk1"/>
              </a:buClr>
              <a:buSzPct val="100000"/>
              <a:buFont typeface="Georgia"/>
              <a:buAutoNum type="alphaLcPeriod"/>
            </a:pPr>
            <a:r>
              <a:rPr lang="en-US" sz="1800" dirty="0">
                <a:solidFill>
                  <a:schemeClr val="dk1"/>
                </a:solidFill>
                <a:latin typeface="Georgia"/>
                <a:ea typeface="Georgia"/>
                <a:cs typeface="Georgia"/>
                <a:sym typeface="Georgia"/>
              </a:rPr>
              <a:t>What is the SMART aim for this data</a:t>
            </a:r>
            <a:r>
              <a:rPr lang="en-US" sz="1800" dirty="0" smtClean="0">
                <a:solidFill>
                  <a:schemeClr val="dk1"/>
                </a:solidFill>
                <a:latin typeface="Georgia"/>
                <a:ea typeface="Georgia"/>
                <a:cs typeface="Georgia"/>
                <a:sym typeface="Georgia"/>
              </a:rPr>
              <a:t>?</a:t>
            </a:r>
          </a:p>
          <a:p>
            <a:pPr marL="914400" lvl="1" indent="-342900" rtl="0">
              <a:spcBef>
                <a:spcPts val="0"/>
              </a:spcBef>
              <a:buClr>
                <a:schemeClr val="dk1"/>
              </a:buClr>
              <a:buSzPct val="100000"/>
              <a:buFont typeface="Georgia"/>
              <a:buAutoNum type="alphaLcPeriod"/>
            </a:pPr>
            <a:endParaRPr lang="en-US" sz="1800" dirty="0">
              <a:solidFill>
                <a:schemeClr val="dk1"/>
              </a:solidFill>
              <a:latin typeface="Georgia"/>
              <a:ea typeface="Georgia"/>
              <a:cs typeface="Georgia"/>
              <a:sym typeface="Georgia"/>
            </a:endParaRPr>
          </a:p>
          <a:p>
            <a:pPr marL="457200" lvl="0" indent="-342900" rtl="0">
              <a:spcBef>
                <a:spcPts val="0"/>
              </a:spcBef>
              <a:buClr>
                <a:schemeClr val="dk1"/>
              </a:buClr>
              <a:buSzPct val="100000"/>
              <a:buFont typeface="Georgia"/>
              <a:buAutoNum type="arabicPeriod"/>
            </a:pPr>
            <a:r>
              <a:rPr lang="en-US" sz="1800" dirty="0">
                <a:solidFill>
                  <a:schemeClr val="dk1"/>
                </a:solidFill>
                <a:latin typeface="Georgia"/>
                <a:ea typeface="Georgia"/>
                <a:cs typeface="Georgia"/>
                <a:sym typeface="Georgia"/>
              </a:rPr>
              <a:t>When finished, split into pairs and share your answers with each other.</a:t>
            </a:r>
          </a:p>
        </p:txBody>
      </p:sp>
      <p:sp>
        <p:nvSpPr>
          <p:cNvPr id="432" name="Shape 432"/>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dirty="0">
                <a:latin typeface="Georgia"/>
                <a:ea typeface="Georgia"/>
                <a:cs typeface="Georgia"/>
                <a:sym typeface="Georgia"/>
              </a:rPr>
              <a:t>Research Question</a:t>
            </a:r>
          </a:p>
        </p:txBody>
      </p:sp>
      <p:sp>
        <p:nvSpPr>
          <p:cNvPr id="433" name="Shape 433"/>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Oswald"/>
                <a:ea typeface="Oswald"/>
                <a:cs typeface="Oswald"/>
                <a:sym typeface="Oswald"/>
              </a:rPr>
              <a:t>DELIVERABLE</a:t>
            </a:r>
          </a:p>
        </p:txBody>
      </p:sp>
      <p:sp>
        <p:nvSpPr>
          <p:cNvPr id="434" name="Shape 434"/>
          <p:cNvSpPr/>
          <p:nvPr/>
        </p:nvSpPr>
        <p:spPr>
          <a:xfrm>
            <a:off x="2989800" y="1776149"/>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dirty="0">
                <a:latin typeface="Oswald"/>
                <a:ea typeface="Oswald"/>
                <a:cs typeface="Oswald"/>
                <a:sym typeface="Oswald"/>
              </a:rPr>
              <a:t>DIRECTIONS (10 minutes)</a:t>
            </a:r>
          </a:p>
        </p:txBody>
      </p:sp>
      <p:cxnSp>
        <p:nvCxnSpPr>
          <p:cNvPr id="435" name="Shape 435"/>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436" name="Shape 436"/>
          <p:cNvSpPr/>
          <p:nvPr/>
        </p:nvSpPr>
        <p:spPr>
          <a:xfrm>
            <a:off x="635000" y="736600"/>
            <a:ext cx="11797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ACTIVITY: WRITE A RESEARCH QUESTION WITH RAW DATA</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REVIEW</a:t>
            </a:r>
          </a:p>
        </p:txBody>
      </p:sp>
      <p:sp>
        <p:nvSpPr>
          <p:cNvPr id="442" name="Shape 44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SMART</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lnSpc>
                <a:spcPct val="100000"/>
              </a:lnSpc>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The SMART framework covers the “Identify” step of the data science workflow.</a:t>
            </a: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Types of datasets:  cross-sectional vs. time series/longitudinal</a:t>
            </a: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Questions?</a:t>
            </a:r>
          </a:p>
          <a:p>
            <a:pPr lvl="0" rtl="0">
              <a:lnSpc>
                <a:spcPct val="100000"/>
              </a:lnSpc>
              <a:spcBef>
                <a:spcPts val="0"/>
              </a:spcBef>
              <a:buNone/>
            </a:pPr>
            <a:endParaRPr sz="2800" dirty="0">
              <a:solidFill>
                <a:srgbClr val="333333"/>
              </a:solidFill>
              <a:highlight>
                <a:srgbClr val="FFFFFF"/>
              </a:highlight>
              <a:latin typeface="Georgia"/>
              <a:ea typeface="Georgia"/>
              <a:cs typeface="Georgia"/>
              <a:sym typeface="Georgia"/>
            </a:endParaRPr>
          </a:p>
        </p:txBody>
      </p:sp>
      <p:sp>
        <p:nvSpPr>
          <p:cNvPr id="448" name="Shape 44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SMART REVIEW</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INTRODUCTION</a:t>
            </a:r>
          </a:p>
        </p:txBody>
      </p:sp>
      <p:sp>
        <p:nvSpPr>
          <p:cNvPr id="454" name="Shape 454"/>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DATA SCIENCE WORKFLOW:           ACQUIRE &amp; PARSE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p:nvPr/>
        </p:nvSpPr>
        <p:spPr>
          <a:xfrm>
            <a:off x="635000" y="736600"/>
            <a:ext cx="118512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DATA SCIENCE WORKFLOW:  ACQUIRE &amp; PARSE</a:t>
            </a:r>
          </a:p>
        </p:txBody>
      </p:sp>
      <p:sp>
        <p:nvSpPr>
          <p:cNvPr id="460" name="Shape 46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For the remainder of class, we’ll talk about steps 2 &amp; 3 of the data science workflow:  acquire and </a:t>
            </a:r>
            <a:r>
              <a:rPr lang="en-US" sz="2800" dirty="0" smtClean="0">
                <a:latin typeface="Georgia"/>
                <a:ea typeface="Georgia"/>
                <a:cs typeface="Georgia"/>
                <a:sym typeface="Georgia"/>
              </a:rPr>
              <a:t>parse.</a:t>
            </a:r>
            <a:endParaRPr lang="en-US"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We’ll </a:t>
            </a:r>
            <a:r>
              <a:rPr lang="en-US" sz="2800" dirty="0" smtClean="0">
                <a:latin typeface="Georgia"/>
                <a:ea typeface="Georgia"/>
                <a:cs typeface="Georgia"/>
                <a:sym typeface="Georgia"/>
              </a:rPr>
              <a:t>do a demo and then a code along using </a:t>
            </a:r>
            <a:r>
              <a:rPr lang="en-US" sz="2800" dirty="0">
                <a:latin typeface="Georgia"/>
                <a:ea typeface="Georgia"/>
                <a:cs typeface="Georgia"/>
                <a:sym typeface="Georgia"/>
              </a:rPr>
              <a:t>I</a:t>
            </a:r>
            <a:r>
              <a:rPr lang="en-US" sz="2800" dirty="0" smtClean="0">
                <a:latin typeface="Georgia"/>
                <a:ea typeface="Georgia"/>
                <a:cs typeface="Georgia"/>
                <a:sym typeface="Georgia"/>
              </a:rPr>
              <a:t>Python Notebook.</a:t>
            </a:r>
            <a:endParaRPr lang="en-US"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lvl="0" indent="-256540">
              <a:buSzPct val="100000"/>
              <a:buFont typeface="Georgia"/>
              <a:buChar char="‣"/>
            </a:pPr>
            <a:r>
              <a:rPr lang="en-US" sz="2800" dirty="0" smtClean="0">
                <a:latin typeface="Georgia"/>
                <a:ea typeface="Georgia"/>
                <a:cs typeface="Georgia"/>
                <a:sym typeface="Georgia"/>
              </a:rPr>
              <a:t>Finally</a:t>
            </a:r>
            <a:r>
              <a:rPr lang="en-US" sz="2800" dirty="0">
                <a:latin typeface="Georgia"/>
                <a:ea typeface="Georgia"/>
                <a:cs typeface="Georgia"/>
                <a:sym typeface="Georgia"/>
              </a:rPr>
              <a:t>, </a:t>
            </a:r>
            <a:r>
              <a:rPr lang="en-US" sz="2800" dirty="0" smtClean="0">
                <a:latin typeface="Georgia"/>
                <a:ea typeface="Georgia"/>
                <a:cs typeface="Georgia"/>
                <a:sym typeface="Georgia"/>
              </a:rPr>
              <a:t>we’ll wrap up with a lab where everyone will get some </a:t>
            </a:r>
            <a:r>
              <a:rPr lang="en-US" sz="2800" dirty="0">
                <a:latin typeface="Georgia"/>
                <a:ea typeface="Georgia"/>
                <a:cs typeface="Georgia"/>
                <a:sym typeface="Georgia"/>
              </a:rPr>
              <a:t>hands-on practice </a:t>
            </a:r>
            <a:r>
              <a:rPr lang="en-US" sz="2800" dirty="0" smtClean="0">
                <a:latin typeface="Georgia"/>
                <a:ea typeface="Georgia"/>
                <a:cs typeface="Georgia"/>
                <a:sym typeface="Georgia"/>
              </a:rPr>
              <a:t>with these concepts.</a:t>
            </a:r>
            <a:endParaRPr lang="en-US" sz="2800" dirty="0">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DEMO	</a:t>
            </a:r>
          </a:p>
        </p:txBody>
      </p:sp>
      <p:sp>
        <p:nvSpPr>
          <p:cNvPr id="466" name="Shape 46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WALKTHROUGH ACQUIRE &amp; PARSES WITH PANDAS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PRE-WORK REVIEW</a:t>
            </a:r>
          </a:p>
        </p:txBody>
      </p:sp>
      <p:sp>
        <p:nvSpPr>
          <p:cNvPr id="252" name="Shape 252"/>
          <p:cNvSpPr txBox="1">
            <a:spLocks noGrp="1"/>
          </p:cNvSpPr>
          <p:nvPr>
            <p:ph type="body" idx="1"/>
          </p:nvPr>
        </p:nvSpPr>
        <p:spPr>
          <a:xfrm>
            <a:off x="635006" y="9580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Create and open an I</a:t>
            </a:r>
            <a:r>
              <a:rPr lang="en-US" sz="2800" dirty="0" smtClean="0">
                <a:latin typeface="Georgia"/>
                <a:ea typeface="Georgia"/>
                <a:cs typeface="Georgia"/>
                <a:sym typeface="Georgia"/>
              </a:rPr>
              <a:t>Python </a:t>
            </a:r>
            <a:r>
              <a:rPr lang="en-US" sz="2800" dirty="0">
                <a:latin typeface="Georgia"/>
                <a:ea typeface="Georgia"/>
                <a:cs typeface="Georgia"/>
                <a:sym typeface="Georgia"/>
              </a:rPr>
              <a:t>Notebook</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Complete the Python pre-work</a:t>
            </a:r>
          </a:p>
          <a:p>
            <a:pPr marR="0" lvl="0" algn="l" rtl="0">
              <a:spcBef>
                <a:spcPts val="1000"/>
              </a:spcBef>
              <a:buNone/>
            </a:pPr>
            <a:endParaRPr sz="2800" dirty="0">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smtClean="0">
                <a:solidFill>
                  <a:schemeClr val="dk1"/>
                </a:solidFill>
                <a:latin typeface="Georgia"/>
                <a:ea typeface="Georgia"/>
                <a:cs typeface="Georgia"/>
                <a:sym typeface="Georgia"/>
              </a:rPr>
              <a:t>We’ll determine </a:t>
            </a:r>
            <a:r>
              <a:rPr lang="en-US" sz="2800" dirty="0">
                <a:solidFill>
                  <a:schemeClr val="dk1"/>
                </a:solidFill>
                <a:latin typeface="Georgia"/>
                <a:ea typeface="Georgia"/>
                <a:cs typeface="Georgia"/>
                <a:sym typeface="Georgia"/>
              </a:rPr>
              <a:t>if we have the “right” dataset for our </a:t>
            </a:r>
            <a:r>
              <a:rPr lang="en-US" sz="2800" dirty="0" smtClean="0">
                <a:solidFill>
                  <a:schemeClr val="dk1"/>
                </a:solidFill>
                <a:latin typeface="Georgia"/>
                <a:ea typeface="Georgia"/>
                <a:cs typeface="Georgia"/>
                <a:sym typeface="Georgia"/>
              </a:rPr>
              <a:t>problem.</a:t>
            </a:r>
            <a:endParaRPr lang="en-US" sz="2800" dirty="0">
              <a:solidFill>
                <a:schemeClr val="dk1"/>
              </a:solidFill>
              <a:latin typeface="Georgia"/>
              <a:ea typeface="Georgia"/>
              <a:cs typeface="Georgia"/>
              <a:sym typeface="Georgia"/>
            </a:endParaRPr>
          </a:p>
          <a:p>
            <a:pPr lvl="0" rtl="0">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rtl="0">
              <a:lnSpc>
                <a:spcPct val="15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Questions to ask:</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What type of data is it, cross-sectional or longitudinal?</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How well was the data collected?</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Is there much missing data?</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Was the data collection instrument validated and reliable?</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Is the dataset aggregated?</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Do we need pre-aggregated data?</a:t>
            </a:r>
          </a:p>
          <a:p>
            <a:pPr lvl="0" rtl="0">
              <a:lnSpc>
                <a:spcPct val="150000"/>
              </a:lnSpc>
              <a:spcBef>
                <a:spcPts val="0"/>
              </a:spcBef>
              <a:spcAft>
                <a:spcPts val="1200"/>
              </a:spcAft>
              <a:buNone/>
            </a:pPr>
            <a:endParaRPr sz="2800" dirty="0">
              <a:latin typeface="Georgia"/>
              <a:ea typeface="Georgia"/>
              <a:cs typeface="Georgia"/>
              <a:sym typeface="Georgia"/>
            </a:endParaRPr>
          </a:p>
        </p:txBody>
      </p:sp>
      <p:sp>
        <p:nvSpPr>
          <p:cNvPr id="472" name="Shape 47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ACQUIRE</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smtClean="0">
                <a:solidFill>
                  <a:schemeClr val="dk1"/>
                </a:solidFill>
                <a:latin typeface="Georgia"/>
                <a:ea typeface="Georgia"/>
                <a:cs typeface="Georgia"/>
                <a:sym typeface="Georgia"/>
              </a:rPr>
              <a:t>Data </a:t>
            </a:r>
            <a:r>
              <a:rPr lang="en-US" sz="2800" dirty="0">
                <a:solidFill>
                  <a:schemeClr val="dk1"/>
                </a:solidFill>
                <a:latin typeface="Georgia"/>
                <a:ea typeface="Georgia"/>
                <a:cs typeface="Georgia"/>
                <a:sym typeface="Georgia"/>
              </a:rPr>
              <a:t>can be acquired through a variety of </a:t>
            </a:r>
            <a:r>
              <a:rPr lang="en-US" sz="2800" dirty="0" smtClean="0">
                <a:solidFill>
                  <a:schemeClr val="dk1"/>
                </a:solidFill>
                <a:latin typeface="Georgia"/>
                <a:ea typeface="Georgia"/>
                <a:cs typeface="Georgia"/>
                <a:sym typeface="Georgia"/>
              </a:rPr>
              <a:t>sources such as:</a:t>
            </a:r>
            <a:endParaRPr lang="en-US" sz="2800" dirty="0">
              <a:solidFill>
                <a:schemeClr val="dk1"/>
              </a:solidFill>
              <a:latin typeface="Georgia"/>
              <a:ea typeface="Georgia"/>
              <a:cs typeface="Georgia"/>
              <a:sym typeface="Georgia"/>
            </a:endParaRPr>
          </a:p>
          <a:p>
            <a:pPr lvl="0" rtl="0">
              <a:lnSpc>
                <a:spcPct val="100000"/>
              </a:lnSpc>
              <a:spcBef>
                <a:spcPts val="0"/>
              </a:spcBef>
              <a:buSzPct val="39285"/>
              <a:buFont typeface="Arial"/>
              <a:buNone/>
            </a:pPr>
            <a:endParaRPr sz="2800" dirty="0">
              <a:solidFill>
                <a:schemeClr val="dk1"/>
              </a:solidFill>
              <a:latin typeface="Georgia"/>
              <a:ea typeface="Georgia"/>
              <a:cs typeface="Georgia"/>
              <a:sym typeface="Georgia"/>
            </a:endParaRPr>
          </a:p>
          <a:p>
            <a:pPr marL="863600" lvl="1" indent="-256540">
              <a:buClr>
                <a:schemeClr val="dk1"/>
              </a:buClr>
              <a:buSzPct val="100000"/>
              <a:buFont typeface="Georgia"/>
              <a:buChar char="‣"/>
            </a:pPr>
            <a:r>
              <a:rPr lang="en-US" sz="2800" dirty="0">
                <a:solidFill>
                  <a:schemeClr val="dk1"/>
                </a:solidFill>
                <a:latin typeface="Georgia"/>
                <a:ea typeface="Georgia"/>
                <a:cs typeface="Georgia"/>
                <a:sym typeface="Georgia"/>
              </a:rPr>
              <a:t>Web </a:t>
            </a:r>
            <a:r>
              <a:rPr lang="en-US" sz="2800" dirty="0" smtClean="0">
                <a:solidFill>
                  <a:schemeClr val="dk1"/>
                </a:solidFill>
                <a:latin typeface="Georgia"/>
                <a:ea typeface="Georgia"/>
                <a:cs typeface="Georgia"/>
                <a:sym typeface="Georgia"/>
              </a:rPr>
              <a:t>(e.g. Websites, Google Analytics)</a:t>
            </a:r>
            <a:endParaRPr lang="en-US" sz="2800" dirty="0">
              <a:solidFill>
                <a:schemeClr val="dk1"/>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marL="863600" lvl="1" indent="-256540">
              <a:buClr>
                <a:schemeClr val="dk1"/>
              </a:buClr>
              <a:buSzPct val="100000"/>
              <a:buFont typeface="Georgia"/>
              <a:buChar char="‣"/>
            </a:pPr>
            <a:r>
              <a:rPr lang="en-US" sz="2800" dirty="0" smtClean="0">
                <a:solidFill>
                  <a:schemeClr val="dk1"/>
                </a:solidFill>
                <a:latin typeface="Georgia"/>
                <a:ea typeface="Georgia"/>
                <a:cs typeface="Georgia"/>
                <a:sym typeface="Georgia"/>
              </a:rPr>
              <a:t>Flat Files (e.g. CSV</a:t>
            </a:r>
            <a:r>
              <a:rPr lang="en-US" sz="2800" dirty="0">
                <a:solidFill>
                  <a:schemeClr val="dk1"/>
                </a:solidFill>
                <a:latin typeface="Georgia"/>
                <a:ea typeface="Georgia"/>
                <a:cs typeface="Georgia"/>
                <a:sym typeface="Georgia"/>
              </a:rPr>
              <a:t>, </a:t>
            </a:r>
            <a:r>
              <a:rPr lang="en-US" sz="2800" dirty="0" smtClean="0">
                <a:solidFill>
                  <a:schemeClr val="dk1"/>
                </a:solidFill>
                <a:latin typeface="Georgia"/>
                <a:ea typeface="Georgia"/>
                <a:cs typeface="Georgia"/>
                <a:sym typeface="Georgia"/>
              </a:rPr>
              <a:t>XLSX, XML</a:t>
            </a:r>
            <a:r>
              <a:rPr lang="en-US" sz="2800" dirty="0">
                <a:solidFill>
                  <a:schemeClr val="dk1"/>
                </a:solidFill>
                <a:latin typeface="Georgia"/>
                <a:ea typeface="Georgia"/>
                <a:cs typeface="Georgia"/>
                <a:sym typeface="Georgia"/>
              </a:rPr>
              <a:t>, TXT, JSON)</a:t>
            </a:r>
          </a:p>
          <a:p>
            <a:pPr lvl="0" rtl="0">
              <a:lnSpc>
                <a:spcPct val="100000"/>
              </a:lnSpc>
              <a:spcBef>
                <a:spcPts val="0"/>
              </a:spcBef>
              <a:buNone/>
            </a:pPr>
            <a:endParaRPr sz="2800" dirty="0">
              <a:solidFill>
                <a:schemeClr val="dk1"/>
              </a:solidFill>
              <a:latin typeface="Georgia"/>
              <a:ea typeface="Georgia"/>
              <a:cs typeface="Georgia"/>
              <a:sym typeface="Georgia"/>
            </a:endParaRPr>
          </a:p>
          <a:p>
            <a:pPr marL="863600" lvl="1" indent="-256540">
              <a:buClr>
                <a:schemeClr val="dk1"/>
              </a:buClr>
              <a:buSzPct val="100000"/>
              <a:buFont typeface="Georgia"/>
              <a:buChar char="‣"/>
            </a:pPr>
            <a:r>
              <a:rPr lang="en-US" sz="2800" dirty="0">
                <a:solidFill>
                  <a:schemeClr val="dk1"/>
                </a:solidFill>
                <a:latin typeface="Georgia"/>
                <a:ea typeface="Georgia"/>
                <a:cs typeface="Georgia"/>
                <a:sym typeface="Georgia"/>
              </a:rPr>
              <a:t>Databases </a:t>
            </a:r>
            <a:r>
              <a:rPr lang="en-US" sz="2800" dirty="0" smtClean="0">
                <a:solidFill>
                  <a:schemeClr val="dk1"/>
                </a:solidFill>
                <a:latin typeface="Georgia"/>
                <a:ea typeface="Georgia"/>
                <a:cs typeface="Georgia"/>
                <a:sym typeface="Georgia"/>
              </a:rPr>
              <a:t>(e.g. SQL</a:t>
            </a:r>
            <a:r>
              <a:rPr lang="en-US" sz="2800" dirty="0">
                <a:solidFill>
                  <a:schemeClr val="dk1"/>
                </a:solidFill>
                <a:latin typeface="Georgia"/>
                <a:ea typeface="Georgia"/>
                <a:cs typeface="Georgia"/>
                <a:sym typeface="Georgia"/>
              </a:rPr>
              <a:t>, NOSQL, etc)</a:t>
            </a:r>
          </a:p>
          <a:p>
            <a:pPr lvl="0" rtl="0">
              <a:lnSpc>
                <a:spcPct val="100000"/>
              </a:lnSpc>
              <a:spcBef>
                <a:spcPts val="0"/>
              </a:spcBef>
              <a:buNone/>
            </a:pPr>
            <a:endParaRPr sz="2800" dirty="0">
              <a:solidFill>
                <a:schemeClr val="dk1"/>
              </a:solidFill>
              <a:latin typeface="Georgia"/>
              <a:ea typeface="Georgia"/>
              <a:cs typeface="Georgia"/>
              <a:sym typeface="Georgia"/>
            </a:endParaRPr>
          </a:p>
          <a:p>
            <a:pPr marL="203200" indent="-256540">
              <a:buClr>
                <a:schemeClr val="dk1"/>
              </a:buClr>
              <a:buSzPct val="100000"/>
              <a:buFont typeface="Georgia"/>
              <a:buChar char="‣"/>
            </a:pPr>
            <a:r>
              <a:rPr lang="en-US" sz="2800" dirty="0">
                <a:solidFill>
                  <a:schemeClr val="dk1"/>
                </a:solidFill>
                <a:latin typeface="Georgia"/>
                <a:ea typeface="Georgia"/>
                <a:cs typeface="Georgia"/>
                <a:sym typeface="Georgia"/>
              </a:rPr>
              <a:t>Today, we’ll </a:t>
            </a:r>
            <a:r>
              <a:rPr lang="en-US" sz="2800" dirty="0" smtClean="0">
                <a:solidFill>
                  <a:schemeClr val="dk1"/>
                </a:solidFill>
                <a:latin typeface="Georgia"/>
                <a:ea typeface="Georgia"/>
                <a:cs typeface="Georgia"/>
                <a:sym typeface="Georgia"/>
              </a:rPr>
              <a:t>be using </a:t>
            </a:r>
            <a:r>
              <a:rPr lang="en-US" sz="2800" dirty="0">
                <a:solidFill>
                  <a:schemeClr val="dk1"/>
                </a:solidFill>
                <a:latin typeface="Georgia"/>
                <a:ea typeface="Georgia"/>
                <a:cs typeface="Georgia"/>
                <a:sym typeface="Georgia"/>
              </a:rPr>
              <a:t>a CSV (comma separated file</a:t>
            </a:r>
            <a:r>
              <a:rPr lang="en-US" sz="2800" dirty="0" smtClean="0">
                <a:solidFill>
                  <a:schemeClr val="dk1"/>
                </a:solidFill>
                <a:latin typeface="Georgia"/>
                <a:ea typeface="Georgia"/>
                <a:cs typeface="Georgia"/>
                <a:sym typeface="Georgia"/>
              </a:rPr>
              <a:t>).</a:t>
            </a:r>
            <a:endParaRPr lang="en-US" sz="2800" dirty="0">
              <a:solidFill>
                <a:schemeClr val="dk1"/>
              </a:solidFill>
              <a:latin typeface="Georgia"/>
              <a:ea typeface="Georgia"/>
              <a:cs typeface="Georgia"/>
              <a:sym typeface="Georgia"/>
            </a:endParaRPr>
          </a:p>
          <a:p>
            <a:pPr lvl="0" rtl="0">
              <a:lnSpc>
                <a:spcPct val="100000"/>
              </a:lnSpc>
              <a:spcBef>
                <a:spcPts val="0"/>
              </a:spcBef>
              <a:spcAft>
                <a:spcPts val="1200"/>
              </a:spcAft>
              <a:buNone/>
            </a:pPr>
            <a:endParaRPr sz="2800" dirty="0">
              <a:latin typeface="Georgia"/>
              <a:ea typeface="Georgia"/>
              <a:cs typeface="Georgia"/>
              <a:sym typeface="Georgia"/>
            </a:endParaRPr>
          </a:p>
        </p:txBody>
      </p:sp>
      <p:sp>
        <p:nvSpPr>
          <p:cNvPr id="478" name="Shape 47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LOGISTICS OF ACQUIRING YOUR DATA</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smtClean="0">
                <a:solidFill>
                  <a:schemeClr val="dk1"/>
                </a:solidFill>
                <a:latin typeface="Georgia"/>
                <a:ea typeface="Georgia"/>
                <a:cs typeface="Georgia"/>
                <a:sym typeface="Georgia"/>
              </a:rPr>
              <a:t>We’ll focus on better understanding the data you’ve chosen by…</a:t>
            </a:r>
          </a:p>
          <a:p>
            <a:pPr marL="203200" lvl="0" indent="-256540" rtl="0">
              <a:lnSpc>
                <a:spcPct val="100000"/>
              </a:lnSpc>
              <a:spcBef>
                <a:spcPts val="0"/>
              </a:spcBef>
              <a:buClr>
                <a:schemeClr val="dk1"/>
              </a:buClr>
              <a:buSzPct val="100000"/>
              <a:buFont typeface="Georgia"/>
              <a:buChar char="‣"/>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smtClean="0">
                <a:solidFill>
                  <a:schemeClr val="dk1"/>
                </a:solidFill>
                <a:latin typeface="Georgia"/>
                <a:ea typeface="Georgia"/>
                <a:cs typeface="Georgia"/>
                <a:sym typeface="Georgia"/>
              </a:rPr>
              <a:t>Creating </a:t>
            </a:r>
            <a:r>
              <a:rPr lang="en-US" sz="2800" dirty="0">
                <a:solidFill>
                  <a:schemeClr val="dk1"/>
                </a:solidFill>
                <a:latin typeface="Georgia"/>
                <a:ea typeface="Georgia"/>
                <a:cs typeface="Georgia"/>
                <a:sym typeface="Georgia"/>
              </a:rPr>
              <a:t>or </a:t>
            </a:r>
            <a:r>
              <a:rPr lang="en-US" sz="2800" dirty="0" smtClean="0">
                <a:solidFill>
                  <a:schemeClr val="dk1"/>
                </a:solidFill>
                <a:latin typeface="Georgia"/>
                <a:ea typeface="Georgia"/>
                <a:cs typeface="Georgia"/>
                <a:sym typeface="Georgia"/>
              </a:rPr>
              <a:t>reviewing </a:t>
            </a:r>
            <a:r>
              <a:rPr lang="en-US" sz="2800" dirty="0">
                <a:solidFill>
                  <a:schemeClr val="dk1"/>
                </a:solidFill>
                <a:latin typeface="Georgia"/>
                <a:ea typeface="Georgia"/>
                <a:cs typeface="Georgia"/>
                <a:sym typeface="Georgia"/>
              </a:rPr>
              <a:t>the data </a:t>
            </a:r>
            <a:r>
              <a:rPr lang="en-US" sz="2800" dirty="0" smtClean="0">
                <a:solidFill>
                  <a:schemeClr val="dk1"/>
                </a:solidFill>
                <a:latin typeface="Georgia"/>
                <a:ea typeface="Georgia"/>
                <a:cs typeface="Georgia"/>
                <a:sym typeface="Georgia"/>
              </a:rPr>
              <a:t>dictionary (if one exists)</a:t>
            </a:r>
            <a:endParaRPr lang="en-US" sz="2800" dirty="0">
              <a:solidFill>
                <a:schemeClr val="dk1"/>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smtClean="0">
                <a:solidFill>
                  <a:schemeClr val="dk1"/>
                </a:solidFill>
                <a:latin typeface="Georgia"/>
                <a:ea typeface="Georgia"/>
                <a:cs typeface="Georgia"/>
                <a:sym typeface="Georgia"/>
              </a:rPr>
              <a:t>Performing </a:t>
            </a:r>
            <a:r>
              <a:rPr lang="en-US" sz="2800" dirty="0">
                <a:solidFill>
                  <a:schemeClr val="dk1"/>
                </a:solidFill>
                <a:latin typeface="Georgia"/>
                <a:ea typeface="Georgia"/>
                <a:cs typeface="Georgia"/>
                <a:sym typeface="Georgia"/>
              </a:rPr>
              <a:t>exploratory </a:t>
            </a:r>
            <a:r>
              <a:rPr lang="en-US" sz="2800" dirty="0" smtClean="0">
                <a:solidFill>
                  <a:schemeClr val="dk1"/>
                </a:solidFill>
                <a:latin typeface="Georgia"/>
                <a:ea typeface="Georgia"/>
                <a:cs typeface="Georgia"/>
                <a:sym typeface="Georgia"/>
              </a:rPr>
              <a:t>analysis</a:t>
            </a:r>
            <a:endParaRPr lang="en-US" sz="2800" dirty="0">
              <a:solidFill>
                <a:schemeClr val="dk1"/>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smtClean="0">
                <a:solidFill>
                  <a:schemeClr val="dk1"/>
                </a:solidFill>
                <a:latin typeface="Georgia"/>
                <a:ea typeface="Georgia"/>
                <a:cs typeface="Georgia"/>
                <a:sym typeface="Georgia"/>
              </a:rPr>
              <a:t>Describing the structure of the data</a:t>
            </a:r>
          </a:p>
          <a:p>
            <a:pPr lvl="1" rtl="0">
              <a:lnSpc>
                <a:spcPct val="100000"/>
              </a:lnSpc>
              <a:spcBef>
                <a:spcPts val="0"/>
              </a:spcBef>
              <a:buClr>
                <a:schemeClr val="dk1"/>
              </a:buClr>
              <a:buSzPct val="100000"/>
              <a:buFont typeface="Georgia"/>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smtClean="0">
                <a:solidFill>
                  <a:schemeClr val="dk1"/>
                </a:solidFill>
                <a:latin typeface="Georgia"/>
                <a:ea typeface="Georgia"/>
                <a:cs typeface="Georgia"/>
                <a:sym typeface="Georgia"/>
              </a:rPr>
              <a:t>Exploring each variable </a:t>
            </a:r>
            <a:r>
              <a:rPr lang="en-US" sz="2800" dirty="0">
                <a:solidFill>
                  <a:schemeClr val="dk1"/>
                </a:solidFill>
                <a:latin typeface="Georgia"/>
                <a:ea typeface="Georgia"/>
                <a:cs typeface="Georgia"/>
                <a:sym typeface="Georgia"/>
              </a:rPr>
              <a:t>and </a:t>
            </a:r>
            <a:r>
              <a:rPr lang="en-US" sz="2800" dirty="0" smtClean="0">
                <a:solidFill>
                  <a:schemeClr val="dk1"/>
                </a:solidFill>
                <a:latin typeface="Georgia"/>
                <a:ea typeface="Georgia"/>
                <a:cs typeface="Georgia"/>
                <a:sym typeface="Georgia"/>
              </a:rPr>
              <a:t>how they store information (e.g. categorical vs continuous)</a:t>
            </a:r>
            <a:endParaRPr lang="en-US" sz="2800" dirty="0">
              <a:solidFill>
                <a:schemeClr val="dk1"/>
              </a:solidFill>
              <a:latin typeface="Georgia"/>
              <a:ea typeface="Georgia"/>
              <a:cs typeface="Georgia"/>
              <a:sym typeface="Georgia"/>
            </a:endParaRPr>
          </a:p>
        </p:txBody>
      </p:sp>
      <p:sp>
        <p:nvSpPr>
          <p:cNvPr id="484" name="Shape 48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PARSE:  UNDERSTANDING YOUR DATA</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Shape 489"/>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a:buClr>
                <a:schemeClr val="dk1"/>
              </a:buClr>
              <a:buSzPct val="100000"/>
              <a:buFont typeface="Georgia"/>
              <a:buChar char="‣"/>
            </a:pPr>
            <a:r>
              <a:rPr lang="en-US" sz="2800" dirty="0">
                <a:solidFill>
                  <a:schemeClr val="dk1"/>
                </a:solidFill>
                <a:latin typeface="Georgia"/>
                <a:ea typeface="Georgia"/>
                <a:cs typeface="Georgia"/>
                <a:sym typeface="Georgia"/>
              </a:rPr>
              <a:t>Data dictionaries </a:t>
            </a:r>
            <a:r>
              <a:rPr lang="en-US" sz="2800" dirty="0" smtClean="0">
                <a:solidFill>
                  <a:schemeClr val="dk1"/>
                </a:solidFill>
                <a:latin typeface="Georgia"/>
                <a:ea typeface="Georgia"/>
                <a:cs typeface="Georgia"/>
                <a:sym typeface="Georgia"/>
              </a:rPr>
              <a:t>are key to understanding both the big picture and details of data such as how the information was collected or how a specific variables was coded (e.g. Is </a:t>
            </a:r>
            <a:r>
              <a:rPr lang="en-US" sz="2800" dirty="0">
                <a:solidFill>
                  <a:schemeClr val="dk1"/>
                </a:solidFill>
                <a:latin typeface="Georgia"/>
                <a:ea typeface="Georgia"/>
                <a:cs typeface="Georgia"/>
                <a:sym typeface="Georgia"/>
              </a:rPr>
              <a:t>the currency dollars or </a:t>
            </a:r>
            <a:r>
              <a:rPr lang="en-US" sz="2800" dirty="0" smtClean="0">
                <a:solidFill>
                  <a:schemeClr val="dk1"/>
                </a:solidFill>
                <a:latin typeface="Georgia"/>
                <a:ea typeface="Georgia"/>
                <a:cs typeface="Georgia"/>
                <a:sym typeface="Georgia"/>
              </a:rPr>
              <a:t>euros?).</a:t>
            </a:r>
            <a:endParaRPr sz="2800" dirty="0">
              <a:solidFill>
                <a:schemeClr val="dk1"/>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Data dictionaries help identify any requirements, assumptions, and constraints of the data.</a:t>
            </a:r>
          </a:p>
          <a:p>
            <a:pPr lvl="0" rtl="0">
              <a:lnSpc>
                <a:spcPct val="100000"/>
              </a:lnSpc>
              <a:spcBef>
                <a:spcPts val="0"/>
              </a:spcBef>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They make it easier to share </a:t>
            </a:r>
            <a:r>
              <a:rPr lang="en-US" sz="2800" dirty="0" smtClean="0">
                <a:solidFill>
                  <a:schemeClr val="dk1"/>
                </a:solidFill>
                <a:latin typeface="Georgia"/>
                <a:ea typeface="Georgia"/>
                <a:cs typeface="Georgia"/>
                <a:sym typeface="Georgia"/>
              </a:rPr>
              <a:t>data and give an opportunity for the data owners to give guidance to users looking to analyze it.</a:t>
            </a:r>
            <a:endParaRPr lang="en-US" sz="2800" dirty="0">
              <a:solidFill>
                <a:schemeClr val="dk1"/>
              </a:solidFill>
              <a:latin typeface="Georgia"/>
              <a:ea typeface="Georgia"/>
              <a:cs typeface="Georgia"/>
              <a:sym typeface="Georgia"/>
            </a:endParaRPr>
          </a:p>
        </p:txBody>
      </p:sp>
      <p:sp>
        <p:nvSpPr>
          <p:cNvPr id="490" name="Shape 49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INTRO TO DATA DICTIONARIES AND DOCUMENTATION</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DATA DICTIONARY EXAMPLE:  KAGGLE TITANIC DATA</a:t>
            </a:r>
          </a:p>
        </p:txBody>
      </p:sp>
      <p:pic>
        <p:nvPicPr>
          <p:cNvPr id="496" name="Shape 496"/>
          <p:cNvPicPr preferRelativeResize="0"/>
          <p:nvPr/>
        </p:nvPicPr>
        <p:blipFill>
          <a:blip r:embed="rId3">
            <a:alphaModFix/>
          </a:blip>
          <a:stretch>
            <a:fillRect/>
          </a:stretch>
        </p:blipFill>
        <p:spPr>
          <a:xfrm>
            <a:off x="3856325" y="1343200"/>
            <a:ext cx="5292150" cy="5901549"/>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Shape 501"/>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CODEALONG</a:t>
            </a:r>
          </a:p>
        </p:txBody>
      </p:sp>
      <p:sp>
        <p:nvSpPr>
          <p:cNvPr id="502" name="Shape 50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NUMPY AND PANDAS INTRO</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b="1" dirty="0" smtClean="0">
                <a:latin typeface="Georgia"/>
                <a:ea typeface="Georgia"/>
                <a:cs typeface="Georgia"/>
                <a:sym typeface="Georgia"/>
              </a:rPr>
              <a:t>NumPy</a:t>
            </a:r>
            <a:r>
              <a:rPr lang="en-US" sz="2800" dirty="0" smtClean="0">
                <a:latin typeface="Georgia"/>
                <a:ea typeface="Georgia"/>
                <a:cs typeface="Georgia"/>
                <a:sym typeface="Georgia"/>
              </a:rPr>
              <a:t> is a package for Python that adds a lot of helpful mathematical and scientific computing functionality (e.g. linear algebra). </a:t>
            </a:r>
          </a:p>
          <a:p>
            <a:pPr marL="863600" lvl="1" indent="-256540">
              <a:buSzPct val="100000"/>
              <a:buFont typeface="Georgia"/>
              <a:buChar char="‣"/>
            </a:pPr>
            <a:endParaRPr lang="en-US" sz="2800" dirty="0" smtClean="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It also introduces </a:t>
            </a:r>
            <a:r>
              <a:rPr lang="en-US" sz="2800" dirty="0" smtClean="0">
                <a:latin typeface="Georgia"/>
                <a:ea typeface="Georgia"/>
                <a:cs typeface="Georgia"/>
                <a:sym typeface="Georgia"/>
                <a:hlinkClick r:id="rId3"/>
              </a:rPr>
              <a:t>a new data structure called an </a:t>
            </a:r>
            <a:r>
              <a:rPr lang="en-US" sz="2800" b="1" dirty="0" smtClean="0">
                <a:latin typeface="Georgia"/>
                <a:ea typeface="Georgia"/>
                <a:cs typeface="Georgia"/>
                <a:sym typeface="Georgia"/>
                <a:hlinkClick r:id="rId3"/>
              </a:rPr>
              <a:t>array</a:t>
            </a:r>
            <a:r>
              <a:rPr lang="en-US" sz="2800" b="1" dirty="0" smtClean="0">
                <a:latin typeface="Georgia"/>
                <a:ea typeface="Georgia"/>
                <a:cs typeface="Georgia"/>
                <a:sym typeface="Georgia"/>
              </a:rPr>
              <a:t> </a:t>
            </a:r>
            <a:r>
              <a:rPr lang="en-US" sz="2800" dirty="0" smtClean="0">
                <a:latin typeface="Georgia"/>
                <a:ea typeface="Georgia"/>
                <a:cs typeface="Georgia"/>
                <a:sym typeface="Georgia"/>
              </a:rPr>
              <a:t>which is a modified version of a traditional list to make math operations easier to work with. </a:t>
            </a:r>
            <a:endParaRPr lang="en-US" sz="2800" b="1" dirty="0">
              <a:latin typeface="Georgia"/>
              <a:ea typeface="Georgia"/>
              <a:cs typeface="Georgia"/>
              <a:sym typeface="Georgia"/>
            </a:endParaRPr>
          </a:p>
          <a:p>
            <a:pPr marL="203200" indent="-256540">
              <a:buSzPct val="100000"/>
              <a:buFont typeface="Georgia"/>
              <a:buChar char="‣"/>
            </a:pPr>
            <a:endParaRPr lang="en-US" sz="2800" b="1" dirty="0" smtClean="0">
              <a:latin typeface="Georgia"/>
              <a:ea typeface="Georgia"/>
              <a:cs typeface="Georgia"/>
              <a:sym typeface="Georgia"/>
            </a:endParaRPr>
          </a:p>
          <a:p>
            <a:pPr marL="203200" indent="-256540">
              <a:buSzPct val="100000"/>
              <a:buFont typeface="Georgia"/>
              <a:buChar char="‣"/>
            </a:pPr>
            <a:r>
              <a:rPr lang="en-US" sz="2800" b="1" dirty="0" smtClean="0">
                <a:latin typeface="Georgia"/>
                <a:ea typeface="Georgia"/>
                <a:cs typeface="Georgia"/>
                <a:sym typeface="Georgia"/>
              </a:rPr>
              <a:t>Pandas</a:t>
            </a:r>
            <a:r>
              <a:rPr lang="en-US" sz="2800" dirty="0" smtClean="0">
                <a:latin typeface="Georgia"/>
                <a:ea typeface="Georgia"/>
                <a:cs typeface="Georgia"/>
                <a:sym typeface="Georgia"/>
              </a:rPr>
              <a:t> is a package for Python that provides a ton of new functionality related to data analysis (e.g. reading in data files, organizing data).</a:t>
            </a:r>
          </a:p>
          <a:p>
            <a:pPr marL="863600" lvl="1" indent="-256540">
              <a:buSzPct val="100000"/>
              <a:buFont typeface="Georgia"/>
              <a:buChar char="‣"/>
            </a:pPr>
            <a:endParaRPr lang="en-US" sz="2800" dirty="0" smtClean="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It introduces </a:t>
            </a:r>
            <a:r>
              <a:rPr lang="en-US" sz="2800" dirty="0" smtClean="0">
                <a:latin typeface="Georgia"/>
                <a:ea typeface="Georgia"/>
                <a:cs typeface="Georgia"/>
                <a:sym typeface="Georgia"/>
                <a:hlinkClick r:id="rId4"/>
              </a:rPr>
              <a:t>a new data structure called a </a:t>
            </a:r>
            <a:r>
              <a:rPr lang="en-US" sz="2800" b="1" dirty="0" smtClean="0">
                <a:latin typeface="Georgia"/>
                <a:ea typeface="Georgia"/>
                <a:cs typeface="Georgia"/>
                <a:sym typeface="Georgia"/>
                <a:hlinkClick r:id="rId4"/>
              </a:rPr>
              <a:t>DataFrame</a:t>
            </a:r>
            <a:r>
              <a:rPr lang="en-US" sz="2800" b="1" dirty="0" smtClean="0">
                <a:latin typeface="Georgia"/>
                <a:ea typeface="Georgia"/>
                <a:cs typeface="Georgia"/>
                <a:sym typeface="Georgia"/>
              </a:rPr>
              <a:t> </a:t>
            </a:r>
            <a:r>
              <a:rPr lang="en-US" sz="2800" dirty="0" smtClean="0">
                <a:latin typeface="Georgia"/>
                <a:ea typeface="Georgia"/>
                <a:cs typeface="Georgia"/>
                <a:sym typeface="Georgia"/>
              </a:rPr>
              <a:t>which is Python’s version of an Excel workbook or SQL database table.</a:t>
            </a:r>
            <a:endParaRPr sz="2800" dirty="0">
              <a:latin typeface="Georgia"/>
              <a:ea typeface="Georgia"/>
              <a:cs typeface="Georgia"/>
              <a:sym typeface="Georgia"/>
            </a:endParaRPr>
          </a:p>
          <a:p>
            <a:pPr lvl="0" rtl="0">
              <a:spcBef>
                <a:spcPts val="0"/>
              </a:spcBef>
              <a:buNone/>
            </a:pPr>
            <a:endParaRPr sz="2800" dirty="0">
              <a:latin typeface="Georgia"/>
              <a:ea typeface="Georgia"/>
              <a:cs typeface="Georgia"/>
              <a:sym typeface="Georgia"/>
            </a:endParaRPr>
          </a:p>
        </p:txBody>
      </p:sp>
      <p:sp>
        <p:nvSpPr>
          <p:cNvPr id="508" name="Shape 50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NUMPY AND PANDAS INTRO</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DEMO	</a:t>
            </a:r>
          </a:p>
        </p:txBody>
      </p:sp>
      <p:sp>
        <p:nvSpPr>
          <p:cNvPr id="532" name="Shape 53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LAB WALKTHROUGH</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txBox="1">
            <a:spLocks noGrp="1"/>
          </p:cNvSpPr>
          <p:nvPr>
            <p:ph type="body" idx="1"/>
          </p:nvPr>
        </p:nvSpPr>
        <p:spPr>
          <a:xfrm>
            <a:off x="635006" y="14536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I</a:t>
            </a:r>
            <a:r>
              <a:rPr lang="en-US" sz="2800" dirty="0">
                <a:solidFill>
                  <a:srgbClr val="333333"/>
                </a:solidFill>
                <a:latin typeface="Georgia"/>
                <a:ea typeface="Georgia"/>
                <a:cs typeface="Georgia"/>
                <a:sym typeface="Georgia"/>
              </a:rPr>
              <a:t>n this lab, you will </a:t>
            </a:r>
            <a:r>
              <a:rPr lang="en-US" sz="2800" dirty="0" smtClean="0">
                <a:solidFill>
                  <a:srgbClr val="333333"/>
                </a:solidFill>
                <a:latin typeface="Georgia"/>
                <a:ea typeface="Georgia"/>
                <a:cs typeface="Georgia"/>
                <a:sym typeface="Georgia"/>
              </a:rPr>
              <a:t>work with a dataset containing weather information called ozone</a:t>
            </a:r>
            <a:r>
              <a:rPr lang="en-US" sz="2800" dirty="0" smtClean="0">
                <a:solidFill>
                  <a:schemeClr val="dk1"/>
                </a:solidFill>
                <a:latin typeface="Georgia"/>
                <a:ea typeface="Georgia"/>
                <a:cs typeface="Georgia"/>
                <a:sym typeface="Georgia"/>
              </a:rPr>
              <a:t>.</a:t>
            </a:r>
            <a:endParaRPr lang="en-US" sz="2800" dirty="0">
              <a:solidFill>
                <a:schemeClr val="dk1"/>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B</a:t>
            </a:r>
            <a:r>
              <a:rPr lang="en-US" sz="2800" dirty="0">
                <a:solidFill>
                  <a:srgbClr val="333333"/>
                </a:solidFill>
                <a:latin typeface="Georgia"/>
                <a:ea typeface="Georgia"/>
                <a:cs typeface="Georgia"/>
                <a:sym typeface="Georgia"/>
              </a:rPr>
              <a:t>y the end of the lab, you </a:t>
            </a:r>
            <a:r>
              <a:rPr lang="en-US" sz="2800" dirty="0" smtClean="0">
                <a:solidFill>
                  <a:srgbClr val="333333"/>
                </a:solidFill>
                <a:latin typeface="Georgia"/>
                <a:ea typeface="Georgia"/>
                <a:cs typeface="Georgia"/>
                <a:sym typeface="Georgia"/>
              </a:rPr>
              <a:t>will be able to:</a:t>
            </a:r>
            <a:endParaRPr lang="en-US" sz="2800" dirty="0">
              <a:solidFill>
                <a:srgbClr val="333333"/>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smtClean="0">
                <a:solidFill>
                  <a:schemeClr val="dk1"/>
                </a:solidFill>
                <a:latin typeface="Georgia"/>
                <a:ea typeface="Georgia"/>
                <a:cs typeface="Georgia"/>
                <a:sym typeface="Georgia"/>
              </a:rPr>
              <a:t>Check </a:t>
            </a:r>
            <a:r>
              <a:rPr lang="en-US" sz="2800" dirty="0">
                <a:solidFill>
                  <a:schemeClr val="dk1"/>
                </a:solidFill>
                <a:latin typeface="Georgia"/>
                <a:ea typeface="Georgia"/>
                <a:cs typeface="Georgia"/>
                <a:sym typeface="Georgia"/>
              </a:rPr>
              <a:t>basic features of the data</a:t>
            </a:r>
          </a:p>
          <a:p>
            <a:pPr lvl="0" rtl="0">
              <a:lnSpc>
                <a:spcPct val="100000"/>
              </a:lnSpc>
              <a:spcBef>
                <a:spcPts val="0"/>
              </a:spcBef>
              <a:buNone/>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Find and drop missing values</a:t>
            </a:r>
          </a:p>
          <a:p>
            <a:pPr lvl="0" rtl="0">
              <a:lnSpc>
                <a:spcPct val="100000"/>
              </a:lnSpc>
              <a:spcBef>
                <a:spcPts val="0"/>
              </a:spcBef>
              <a:buNone/>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Find basic stats like mean and max</a:t>
            </a:r>
          </a:p>
        </p:txBody>
      </p:sp>
      <p:sp>
        <p:nvSpPr>
          <p:cNvPr id="538" name="Shape 53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LESSON 2 LAB WALKTHROUGH</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CONCLUSION</a:t>
            </a:r>
          </a:p>
        </p:txBody>
      </p:sp>
      <p:sp>
        <p:nvSpPr>
          <p:cNvPr id="544" name="Shape 544"/>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TOPIC REVIEW</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p:nvPr/>
        </p:nvSpPr>
        <p:spPr>
          <a:xfrm>
            <a:off x="635000" y="736600"/>
            <a:ext cx="10160000" cy="431799"/>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OPENING</a:t>
            </a:r>
          </a:p>
        </p:txBody>
      </p:sp>
      <p:sp>
        <p:nvSpPr>
          <p:cNvPr id="258" name="Shape 258"/>
          <p:cNvSpPr/>
          <p:nvPr/>
        </p:nvSpPr>
        <p:spPr>
          <a:xfrm>
            <a:off x="635000" y="1473200"/>
            <a:ext cx="11734800" cy="2806699"/>
          </a:xfrm>
          <a:prstGeom prst="rect">
            <a:avLst/>
          </a:prstGeom>
          <a:noFill/>
          <a:ln>
            <a:noFill/>
          </a:ln>
        </p:spPr>
        <p:txBody>
          <a:bodyPr lIns="0" tIns="0" rIns="0" bIns="0" anchor="t" anchorCtr="0">
            <a:noAutofit/>
          </a:bodyPr>
          <a:lstStyle/>
          <a:p>
            <a:pPr lvl="0" rtl="0">
              <a:lnSpc>
                <a:spcPct val="75000"/>
              </a:lnSpc>
              <a:spcBef>
                <a:spcPts val="0"/>
              </a:spcBef>
              <a:buClr>
                <a:schemeClr val="dk1"/>
              </a:buClr>
              <a:buSzPct val="25000"/>
              <a:buFont typeface="Arial"/>
              <a:buNone/>
            </a:pPr>
            <a:r>
              <a:rPr lang="en-US" sz="9600" b="1" dirty="0">
                <a:solidFill>
                  <a:schemeClr val="lt1"/>
                </a:solidFill>
                <a:latin typeface="Oswald"/>
                <a:ea typeface="Oswald"/>
                <a:cs typeface="Oswald"/>
                <a:sym typeface="Oswald"/>
              </a:rPr>
              <a:t>EXPERIMENTAL DESIGN AND PANDAS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body" idx="1"/>
          </p:nvPr>
        </p:nvSpPr>
        <p:spPr>
          <a:xfrm>
            <a:off x="635006" y="14536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Let’s go through the lab.  Any questions?</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Today, we’ve talked about</a:t>
            </a:r>
          </a:p>
          <a:p>
            <a:pPr marR="0" lvl="0" algn="l" rtl="0">
              <a:spcBef>
                <a:spcPts val="0"/>
              </a:spcBef>
              <a:buNone/>
            </a:pPr>
            <a:endParaRPr sz="2800" dirty="0">
              <a:latin typeface="Georgia"/>
              <a:ea typeface="Georgia"/>
              <a:cs typeface="Georgia"/>
              <a:sym typeface="Georgia"/>
            </a:endParaRPr>
          </a:p>
          <a:p>
            <a:pPr marR="0" lvl="1" algn="l" rtl="0">
              <a:spcBef>
                <a:spcPts val="0"/>
              </a:spcBef>
              <a:buSzPct val="100000"/>
              <a:buFont typeface="Georgia"/>
            </a:pPr>
            <a:r>
              <a:rPr lang="en-US" sz="2800" dirty="0">
                <a:latin typeface="Georgia"/>
                <a:ea typeface="Georgia"/>
                <a:cs typeface="Georgia"/>
                <a:sym typeface="Georgia"/>
              </a:rPr>
              <a:t>Defining a problem</a:t>
            </a:r>
          </a:p>
          <a:p>
            <a:pPr marR="0" lvl="0" algn="l" rtl="0">
              <a:spcBef>
                <a:spcPts val="0"/>
              </a:spcBef>
              <a:buNone/>
            </a:pPr>
            <a:endParaRPr sz="2800" dirty="0">
              <a:latin typeface="Georgia"/>
              <a:ea typeface="Georgia"/>
              <a:cs typeface="Georgia"/>
              <a:sym typeface="Georgia"/>
            </a:endParaRPr>
          </a:p>
          <a:p>
            <a:pPr marR="0" lvl="1" algn="l" rtl="0">
              <a:spcBef>
                <a:spcPts val="0"/>
              </a:spcBef>
              <a:buSzPct val="100000"/>
              <a:buFont typeface="Georgia"/>
            </a:pPr>
            <a:r>
              <a:rPr lang="en-US" sz="2800" dirty="0">
                <a:latin typeface="Georgia"/>
                <a:ea typeface="Georgia"/>
                <a:cs typeface="Georgia"/>
                <a:sym typeface="Georgia"/>
              </a:rPr>
              <a:t>Types of data</a:t>
            </a:r>
          </a:p>
          <a:p>
            <a:pPr marR="0" lvl="0" algn="l" rtl="0">
              <a:spcBef>
                <a:spcPts val="0"/>
              </a:spcBef>
              <a:buNone/>
            </a:pPr>
            <a:endParaRPr sz="2800" dirty="0">
              <a:latin typeface="Georgia"/>
              <a:ea typeface="Georgia"/>
              <a:cs typeface="Georgia"/>
              <a:sym typeface="Georgia"/>
            </a:endParaRPr>
          </a:p>
          <a:p>
            <a:pPr marR="0" lvl="1" algn="l" rtl="0">
              <a:spcBef>
                <a:spcPts val="0"/>
              </a:spcBef>
              <a:buSzPct val="100000"/>
              <a:buFont typeface="Georgia"/>
            </a:pPr>
            <a:r>
              <a:rPr lang="en-US" sz="2800" dirty="0">
                <a:latin typeface="Georgia"/>
                <a:ea typeface="Georgia"/>
                <a:cs typeface="Georgia"/>
                <a:sym typeface="Georgia"/>
              </a:rPr>
              <a:t>Acquiring and parsing data</a:t>
            </a:r>
          </a:p>
          <a:p>
            <a:pPr marR="0" lvl="0" algn="l" rtl="0">
              <a:spcBef>
                <a:spcPts val="0"/>
              </a:spcBef>
              <a:buNone/>
            </a:pPr>
            <a:endParaRPr sz="2800" dirty="0">
              <a:latin typeface="Georgia"/>
              <a:ea typeface="Georgia"/>
              <a:cs typeface="Georgia"/>
              <a:sym typeface="Georgia"/>
            </a:endParaRPr>
          </a:p>
          <a:p>
            <a:pPr marR="0" lvl="1" algn="l" rtl="0">
              <a:spcBef>
                <a:spcPts val="0"/>
              </a:spcBef>
              <a:buSzPct val="100000"/>
              <a:buFont typeface="Georgia"/>
            </a:pPr>
            <a:r>
              <a:rPr lang="en-US" sz="2800" dirty="0">
                <a:latin typeface="Georgia"/>
                <a:ea typeface="Georgia"/>
                <a:cs typeface="Georgia"/>
                <a:sym typeface="Georgia"/>
              </a:rPr>
              <a:t>Using Pandas</a:t>
            </a:r>
          </a:p>
          <a:p>
            <a:pPr marR="0" lvl="0" algn="l" rtl="0">
              <a:spcBef>
                <a:spcPts val="1000"/>
              </a:spcBef>
              <a:buNone/>
            </a:pPr>
            <a:endParaRPr sz="2800" dirty="0">
              <a:latin typeface="Georgia"/>
              <a:ea typeface="Georgia"/>
              <a:cs typeface="Georgia"/>
              <a:sym typeface="Georgia"/>
            </a:endParaRPr>
          </a:p>
        </p:txBody>
      </p:sp>
      <p:sp>
        <p:nvSpPr>
          <p:cNvPr id="550" name="Shape 55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REVIEW</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52123"/>
        </a:solidFill>
        <a:effectLst/>
      </p:bgPr>
    </p:bg>
    <p:spTree>
      <p:nvGrpSpPr>
        <p:cNvPr id="1" name="Shape 554"/>
        <p:cNvGrpSpPr/>
        <p:nvPr/>
      </p:nvGrpSpPr>
      <p:grpSpPr>
        <a:xfrm>
          <a:off x="0" y="0"/>
          <a:ext cx="0" cy="0"/>
          <a:chOff x="0" y="0"/>
          <a:chExt cx="0" cy="0"/>
        </a:xfrm>
      </p:grpSpPr>
      <p:sp>
        <p:nvSpPr>
          <p:cNvPr id="555" name="Shape 555"/>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COURSE</a:t>
            </a:r>
          </a:p>
        </p:txBody>
      </p:sp>
      <p:sp>
        <p:nvSpPr>
          <p:cNvPr id="556" name="Shape 556"/>
          <p:cNvSpPr/>
          <p:nvPr/>
        </p:nvSpPr>
        <p:spPr>
          <a:xfrm>
            <a:off x="635000" y="1473200"/>
            <a:ext cx="11734800" cy="28067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BEFORE NEXT CLASS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Shape 561"/>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BEFORE NEXT CLASS</a:t>
            </a:r>
          </a:p>
        </p:txBody>
      </p:sp>
      <p:sp>
        <p:nvSpPr>
          <p:cNvPr id="562" name="Shape 562"/>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dirty="0">
                <a:latin typeface="Oswald"/>
                <a:ea typeface="Oswald"/>
                <a:cs typeface="Oswald"/>
                <a:sym typeface="Oswald"/>
              </a:rPr>
              <a:t>DUE DATE</a:t>
            </a:r>
          </a:p>
        </p:txBody>
      </p:sp>
      <p:sp>
        <p:nvSpPr>
          <p:cNvPr id="563" name="Shape 563"/>
          <p:cNvSpPr txBox="1">
            <a:spLocks noGrp="1"/>
          </p:cNvSpPr>
          <p:nvPr>
            <p:ph type="body" idx="1"/>
          </p:nvPr>
        </p:nvSpPr>
        <p:spPr>
          <a:xfrm>
            <a:off x="632056" y="24130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Review Unit Project 1 </a:t>
            </a:r>
            <a:r>
              <a:rPr lang="en-US" sz="2800" i="1" dirty="0" smtClean="0">
                <a:latin typeface="Georgia"/>
                <a:ea typeface="Georgia"/>
                <a:cs typeface="Georgia"/>
                <a:sym typeface="Georgia"/>
              </a:rPr>
              <a:t>and consider starting it now. </a:t>
            </a:r>
            <a:r>
              <a:rPr lang="en-US" sz="2800" dirty="0" smtClean="0">
                <a:latin typeface="Georgia"/>
                <a:ea typeface="Georgia"/>
                <a:cs typeface="Georgia"/>
                <a:sym typeface="Georgia"/>
              </a:rPr>
              <a:t>We will not be covering all of the material until the next class, but we have covered enough for you to get started.</a:t>
            </a:r>
            <a:endParaRPr lang="en-US" sz="2800" dirty="0">
              <a:latin typeface="Georgia"/>
              <a:ea typeface="Georgia"/>
              <a:cs typeface="Georgia"/>
              <a:sym typeface="Georgia"/>
            </a:endParaRPr>
          </a:p>
          <a:p>
            <a:pPr marR="0" lvl="0" algn="l" rtl="0">
              <a:spcBef>
                <a:spcPts val="1000"/>
              </a:spcBef>
              <a:buNone/>
            </a:pPr>
            <a:endParaRPr dirty="0">
              <a:latin typeface="Georgia"/>
              <a:ea typeface="Georgia"/>
              <a:cs typeface="Georgia"/>
              <a:sym typeface="Georgi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D800"/>
        </a:solidFill>
        <a:effectLst/>
      </p:bgPr>
    </p:bg>
    <p:spTree>
      <p:nvGrpSpPr>
        <p:cNvPr id="1" name="Shape 580"/>
        <p:cNvGrpSpPr/>
        <p:nvPr/>
      </p:nvGrpSpPr>
      <p:grpSpPr>
        <a:xfrm>
          <a:off x="0" y="0"/>
          <a:ext cx="0" cy="0"/>
          <a:chOff x="0" y="0"/>
          <a:chExt cx="0" cy="0"/>
        </a:xfrm>
      </p:grpSpPr>
      <p:sp>
        <p:nvSpPr>
          <p:cNvPr id="581" name="Shape 581"/>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dirty="0">
                <a:solidFill>
                  <a:srgbClr val="FFFFFF"/>
                </a:solidFill>
                <a:latin typeface="Oswald"/>
                <a:ea typeface="Oswald"/>
                <a:cs typeface="Oswald"/>
                <a:sym typeface="Oswald"/>
              </a:rPr>
              <a:t>Q &amp; A</a:t>
            </a:r>
          </a:p>
        </p:txBody>
      </p:sp>
      <p:cxnSp>
        <p:nvCxnSpPr>
          <p:cNvPr id="582" name="Shape 582"/>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583" name="Shape 583"/>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584" name="Shape 584"/>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dirty="0">
                <a:latin typeface="Oswald"/>
                <a:ea typeface="Oswald"/>
                <a:cs typeface="Oswald"/>
                <a:sym typeface="Oswald"/>
              </a:rPr>
              <a:t>LESSON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AFC0"/>
        </a:solidFill>
        <a:effectLst/>
      </p:bgPr>
    </p:bg>
    <p:spTree>
      <p:nvGrpSpPr>
        <p:cNvPr id="1" name="Shape 588"/>
        <p:cNvGrpSpPr/>
        <p:nvPr/>
      </p:nvGrpSpPr>
      <p:grpSpPr>
        <a:xfrm>
          <a:off x="0" y="0"/>
          <a:ext cx="0" cy="0"/>
          <a:chOff x="0" y="0"/>
          <a:chExt cx="0" cy="0"/>
        </a:xfrm>
      </p:grpSpPr>
      <p:sp>
        <p:nvSpPr>
          <p:cNvPr id="589" name="Shape 589"/>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dirty="0">
                <a:solidFill>
                  <a:srgbClr val="FFFFFF"/>
                </a:solidFill>
                <a:latin typeface="Oswald"/>
                <a:ea typeface="Oswald"/>
                <a:cs typeface="Oswald"/>
                <a:sym typeface="Oswald"/>
              </a:rPr>
              <a:t>EXIT TICKET </a:t>
            </a:r>
          </a:p>
          <a:p>
            <a:pPr marL="0" marR="0" lvl="0" indent="0" algn="l" rtl="0">
              <a:lnSpc>
                <a:spcPct val="75000"/>
              </a:lnSpc>
              <a:spcBef>
                <a:spcPts val="0"/>
              </a:spcBef>
              <a:buNone/>
            </a:pPr>
            <a:endParaRPr sz="9000" b="1" dirty="0">
              <a:solidFill>
                <a:srgbClr val="FFFFFF"/>
              </a:solidFill>
              <a:latin typeface="Impact"/>
              <a:ea typeface="Impact"/>
              <a:cs typeface="Impact"/>
              <a:sym typeface="Impact"/>
            </a:endParaRPr>
          </a:p>
        </p:txBody>
      </p:sp>
      <p:cxnSp>
        <p:nvCxnSpPr>
          <p:cNvPr id="590" name="Shape 590"/>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591" name="Shape 591"/>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592" name="Shape 59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dirty="0">
                <a:latin typeface="Oswald"/>
                <a:ea typeface="Oswald"/>
                <a:cs typeface="Oswald"/>
                <a:sym typeface="Oswald"/>
              </a:rPr>
              <a:t>LESSON</a:t>
            </a:r>
          </a:p>
        </p:txBody>
      </p:sp>
      <p:sp>
        <p:nvSpPr>
          <p:cNvPr id="593" name="Shape 593"/>
          <p:cNvSpPr/>
          <p:nvPr/>
        </p:nvSpPr>
        <p:spPr>
          <a:xfrm>
            <a:off x="3113900" y="4078875"/>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dirty="0">
                <a:latin typeface="Oswald"/>
                <a:ea typeface="Oswald"/>
                <a:cs typeface="Oswald"/>
                <a:sym typeface="Oswald"/>
              </a:rPr>
              <a:t>DON’T FORGET TO FILL OUT YOUR EXIT TICKET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3"/>
          <p:cNvSpPr txBox="1">
            <a:spLocks/>
          </p:cNvSpPr>
          <p:nvPr/>
        </p:nvSpPr>
        <p:spPr>
          <a:xfrm>
            <a:off x="1968500" y="1633812"/>
            <a:ext cx="9067800" cy="1748875"/>
          </a:xfrm>
          <a:prstGeom prst="rect">
            <a:avLst/>
          </a:prstGeom>
          <a:noFill/>
          <a:ln>
            <a:noFill/>
          </a:ln>
        </p:spPr>
        <p:txBody>
          <a:bodyPr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buSzPct val="100000"/>
            </a:pPr>
            <a:r>
              <a:rPr lang="en-US" sz="2800" dirty="0" smtClean="0">
                <a:latin typeface="Georgia"/>
                <a:ea typeface="Georgia"/>
                <a:cs typeface="Georgia"/>
                <a:sym typeface="Georgia"/>
              </a:rPr>
              <a:t>“Our goal is always to actively </a:t>
            </a:r>
            <a:r>
              <a:rPr lang="en-US" sz="2800" u="sng" dirty="0" smtClean="0">
                <a:latin typeface="Georgia"/>
                <a:ea typeface="Georgia"/>
                <a:cs typeface="Georgia"/>
                <a:sym typeface="Georgia"/>
              </a:rPr>
              <a:t>design</a:t>
            </a:r>
            <a:r>
              <a:rPr lang="en-US" sz="2800" dirty="0" smtClean="0">
                <a:latin typeface="Georgia"/>
                <a:ea typeface="Georgia"/>
                <a:cs typeface="Georgia"/>
                <a:sym typeface="Georgia"/>
              </a:rPr>
              <a:t> an experiment that has the best chance to produce meaningful, defensible evidence, rather than hoping that good statistical analysis may be able to correct for defects after the fact.”   </a:t>
            </a:r>
          </a:p>
          <a:p>
            <a:pPr algn="ctr">
              <a:buSzPct val="100000"/>
            </a:pPr>
            <a:r>
              <a:rPr lang="en-US" sz="2800" dirty="0" smtClean="0">
                <a:latin typeface="Georgia"/>
                <a:ea typeface="Georgia"/>
                <a:cs typeface="Georgia"/>
                <a:sym typeface="Georgia"/>
              </a:rPr>
              <a:t>- Howard Seltman</a:t>
            </a:r>
          </a:p>
          <a:p>
            <a:pPr algn="ctr"/>
            <a:endParaRPr lang="en-US" sz="2800" dirty="0">
              <a:latin typeface="Georgia"/>
              <a:ea typeface="Georgia"/>
              <a:cs typeface="Georgia"/>
              <a:sym typeface="Georgia"/>
            </a:endParaRPr>
          </a:p>
        </p:txBody>
      </p:sp>
      <p:sp>
        <p:nvSpPr>
          <p:cNvPr id="3" name="Shape 264"/>
          <p:cNvSpPr/>
          <p:nvPr/>
        </p:nvSpPr>
        <p:spPr>
          <a:xfrm>
            <a:off x="635000" y="736600"/>
            <a:ext cx="115314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WHAT IS EXPERIMENTAL DESIGN (AND WHY SHOULD I CARE)?</a:t>
            </a:r>
            <a:endParaRPr lang="en-US" sz="3200" b="1" dirty="0">
              <a:latin typeface="Oswald"/>
              <a:ea typeface="Oswald"/>
              <a:cs typeface="Oswald"/>
              <a:sym typeface="Oswald"/>
            </a:endParaRPr>
          </a:p>
        </p:txBody>
      </p:sp>
      <p:grpSp>
        <p:nvGrpSpPr>
          <p:cNvPr id="4" name="Group 3"/>
          <p:cNvGrpSpPr>
            <a:grpSpLocks noChangeAspect="1"/>
          </p:cNvGrpSpPr>
          <p:nvPr/>
        </p:nvGrpSpPr>
        <p:grpSpPr>
          <a:xfrm>
            <a:off x="1762150" y="4230370"/>
            <a:ext cx="9480499" cy="2926080"/>
            <a:chOff x="1092200" y="3956050"/>
            <a:chExt cx="10029825" cy="3095625"/>
          </a:xfrm>
        </p:grpSpPr>
        <p:pic>
          <p:nvPicPr>
            <p:cNvPr id="1030" name="Picture 6" descr="FAQ: Reinhart, Rogoff, and the Excel Error That Changed His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3825" y="3956050"/>
              <a:ext cx="4648200" cy="3095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4532312"/>
              <a:ext cx="7705725"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70762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R="0" lvl="0" algn="l" rtl="0">
              <a:spcBef>
                <a:spcPts val="0"/>
              </a:spcBef>
              <a:buNone/>
            </a:pPr>
            <a:r>
              <a:rPr lang="en-US" sz="2800" dirty="0">
                <a:latin typeface="Georgia"/>
                <a:ea typeface="Georgia"/>
                <a:cs typeface="Georgia"/>
                <a:sym typeface="Georgia"/>
              </a:rPr>
              <a:t>The steps:</a:t>
            </a:r>
          </a:p>
          <a:p>
            <a:pPr marR="0" lvl="0" algn="l" rtl="0">
              <a:spcBef>
                <a:spcPts val="0"/>
              </a:spcBef>
              <a:buNone/>
            </a:pPr>
            <a:endParaRPr sz="2800" dirty="0">
              <a:latin typeface="Georgia"/>
              <a:ea typeface="Georgia"/>
              <a:cs typeface="Georgia"/>
              <a:sym typeface="Georgia"/>
            </a:endParaRP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Identify</a:t>
            </a:r>
            <a:r>
              <a:rPr lang="en-US" sz="2800" dirty="0">
                <a:latin typeface="Georgia"/>
                <a:ea typeface="Georgia"/>
                <a:cs typeface="Georgia"/>
                <a:sym typeface="Georgia"/>
              </a:rPr>
              <a:t> the problem</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Acquire</a:t>
            </a:r>
            <a:r>
              <a:rPr lang="en-US" sz="2800" dirty="0">
                <a:latin typeface="Georgia"/>
                <a:ea typeface="Georgia"/>
                <a:cs typeface="Georgia"/>
                <a:sym typeface="Georgia"/>
              </a:rPr>
              <a:t> the data</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Parse</a:t>
            </a:r>
            <a:r>
              <a:rPr lang="en-US" sz="2800" dirty="0">
                <a:latin typeface="Georgia"/>
                <a:ea typeface="Georgia"/>
                <a:cs typeface="Georgia"/>
                <a:sym typeface="Georgia"/>
              </a:rPr>
              <a:t> the data</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Mine</a:t>
            </a:r>
            <a:r>
              <a:rPr lang="en-US" sz="2800" dirty="0">
                <a:latin typeface="Georgia"/>
                <a:ea typeface="Georgia"/>
                <a:cs typeface="Georgia"/>
                <a:sym typeface="Georgia"/>
              </a:rPr>
              <a:t> the data</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Refine</a:t>
            </a:r>
            <a:r>
              <a:rPr lang="en-US" sz="2800" dirty="0">
                <a:latin typeface="Georgia"/>
                <a:ea typeface="Georgia"/>
                <a:cs typeface="Georgia"/>
                <a:sym typeface="Georgia"/>
              </a:rPr>
              <a:t> the data</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Build</a:t>
            </a:r>
            <a:r>
              <a:rPr lang="en-US" sz="2800" dirty="0">
                <a:latin typeface="Georgia"/>
                <a:ea typeface="Georgia"/>
                <a:cs typeface="Georgia"/>
                <a:sym typeface="Georgia"/>
              </a:rPr>
              <a:t> a data model</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Present</a:t>
            </a:r>
            <a:r>
              <a:rPr lang="en-US" sz="2800" dirty="0">
                <a:latin typeface="Georgia"/>
                <a:ea typeface="Georgia"/>
                <a:cs typeface="Georgia"/>
                <a:sym typeface="Georgia"/>
              </a:rPr>
              <a:t> the results</a:t>
            </a:r>
          </a:p>
        </p:txBody>
      </p:sp>
      <p:sp>
        <p:nvSpPr>
          <p:cNvPr id="264" name="Shape 264"/>
          <p:cNvSpPr/>
          <p:nvPr/>
        </p:nvSpPr>
        <p:spPr>
          <a:xfrm>
            <a:off x="635000" y="736600"/>
            <a:ext cx="115314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LET’S REVIEW THE DATA SCIENCE WORKFLOW</a:t>
            </a:r>
          </a:p>
        </p:txBody>
      </p:sp>
      <p:pic>
        <p:nvPicPr>
          <p:cNvPr id="265" name="Shape 265"/>
          <p:cNvPicPr preferRelativeResize="0"/>
          <p:nvPr/>
        </p:nvPicPr>
        <p:blipFill>
          <a:blip r:embed="rId3">
            <a:alphaModFix/>
          </a:blip>
          <a:stretch>
            <a:fillRect/>
          </a:stretch>
        </p:blipFill>
        <p:spPr>
          <a:xfrm>
            <a:off x="5604000" y="1272925"/>
            <a:ext cx="4264698" cy="5648576"/>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grpSp>
        <p:nvGrpSpPr>
          <p:cNvPr id="3" name="Group 2"/>
          <p:cNvGrpSpPr/>
          <p:nvPr/>
        </p:nvGrpSpPr>
        <p:grpSpPr>
          <a:xfrm>
            <a:off x="3911644" y="4718050"/>
            <a:ext cx="5181513" cy="2355946"/>
            <a:chOff x="1597674" y="5029104"/>
            <a:chExt cx="5181513" cy="2355946"/>
          </a:xfrm>
        </p:grpSpPr>
        <p:pic>
          <p:nvPicPr>
            <p:cNvPr id="8" name="Shape 401" descr="3 Parse.png"/>
            <p:cNvPicPr preferRelativeResize="0"/>
            <p:nvPr/>
          </p:nvPicPr>
          <p:blipFill rotWithShape="1">
            <a:blip r:embed="rId3">
              <a:alphaModFix/>
            </a:blip>
            <a:srcRect l="3497" r="73556"/>
            <a:stretch/>
          </p:blipFill>
          <p:spPr>
            <a:xfrm>
              <a:off x="1597674" y="5129159"/>
              <a:ext cx="1676074" cy="1990736"/>
            </a:xfrm>
            <a:prstGeom prst="rect">
              <a:avLst/>
            </a:prstGeom>
            <a:noFill/>
            <a:ln>
              <a:noFill/>
            </a:ln>
          </p:spPr>
        </p:pic>
        <p:pic>
          <p:nvPicPr>
            <p:cNvPr id="9" name="Shape 408" descr="4 Mine.png"/>
            <p:cNvPicPr preferRelativeResize="0"/>
            <p:nvPr/>
          </p:nvPicPr>
          <p:blipFill rotWithShape="1">
            <a:blip r:embed="rId4">
              <a:alphaModFix/>
            </a:blip>
            <a:srcRect l="4103" r="77017"/>
            <a:stretch/>
          </p:blipFill>
          <p:spPr>
            <a:xfrm>
              <a:off x="3338703" y="5029104"/>
              <a:ext cx="1653570" cy="2355946"/>
            </a:xfrm>
            <a:prstGeom prst="rect">
              <a:avLst/>
            </a:prstGeom>
            <a:noFill/>
            <a:ln>
              <a:noFill/>
            </a:ln>
          </p:spPr>
        </p:pic>
        <p:pic>
          <p:nvPicPr>
            <p:cNvPr id="10" name="Shape 415" descr="5 Refine.png"/>
            <p:cNvPicPr preferRelativeResize="0"/>
            <p:nvPr/>
          </p:nvPicPr>
          <p:blipFill rotWithShape="1">
            <a:blip r:embed="rId5">
              <a:alphaModFix/>
            </a:blip>
            <a:srcRect l="778" r="73330"/>
            <a:stretch/>
          </p:blipFill>
          <p:spPr>
            <a:xfrm>
              <a:off x="4992273" y="5152935"/>
              <a:ext cx="1786914" cy="1990736"/>
            </a:xfrm>
            <a:prstGeom prst="rect">
              <a:avLst/>
            </a:prstGeom>
            <a:noFill/>
            <a:ln>
              <a:noFill/>
            </a:ln>
          </p:spPr>
        </p:pic>
      </p:grpSp>
      <p:sp>
        <p:nvSpPr>
          <p:cNvPr id="270" name="Shape 27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TODAY</a:t>
            </a:r>
          </a:p>
        </p:txBody>
      </p:sp>
      <p:sp>
        <p:nvSpPr>
          <p:cNvPr id="271" name="Shape 27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We’re going to focus on steps 1-2 (Identify the Problem and Acquire the Data</a:t>
            </a:r>
            <a:r>
              <a:rPr lang="en-US" sz="2800" dirty="0" smtClean="0">
                <a:latin typeface="Georgia"/>
                <a:ea typeface="Georgia"/>
                <a:cs typeface="Georgia"/>
                <a:sym typeface="Georgia"/>
              </a:rPr>
              <a:t>).</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We’ll </a:t>
            </a:r>
            <a:r>
              <a:rPr lang="en-US" sz="2800" dirty="0">
                <a:latin typeface="Georgia"/>
                <a:ea typeface="Georgia"/>
                <a:cs typeface="Georgia"/>
                <a:sym typeface="Georgia"/>
              </a:rPr>
              <a:t>cover steps 3-5 in the next few classes</a:t>
            </a:r>
          </a:p>
          <a:p>
            <a:pPr marR="0" lvl="0" algn="l" rtl="0">
              <a:spcBef>
                <a:spcPts val="1000"/>
              </a:spcBef>
              <a:buNone/>
            </a:pPr>
            <a:endParaRPr sz="2800" dirty="0">
              <a:latin typeface="Georgia"/>
              <a:ea typeface="Georgia"/>
              <a:cs typeface="Georgia"/>
              <a:sym typeface="Georgia"/>
            </a:endParaRPr>
          </a:p>
        </p:txBody>
      </p:sp>
      <p:grpSp>
        <p:nvGrpSpPr>
          <p:cNvPr id="2" name="Group 1"/>
          <p:cNvGrpSpPr/>
          <p:nvPr/>
        </p:nvGrpSpPr>
        <p:grpSpPr>
          <a:xfrm>
            <a:off x="4845691" y="2127250"/>
            <a:ext cx="3313418" cy="1828800"/>
            <a:chOff x="2159000" y="2691205"/>
            <a:chExt cx="3313418" cy="1828800"/>
          </a:xfrm>
        </p:grpSpPr>
        <p:pic>
          <p:nvPicPr>
            <p:cNvPr id="4" name="Shape 387" descr="1 Identify.png"/>
            <p:cNvPicPr preferRelativeResize="0"/>
            <p:nvPr/>
          </p:nvPicPr>
          <p:blipFill rotWithShape="1">
            <a:blip r:embed="rId6">
              <a:alphaModFix/>
            </a:blip>
            <a:srcRect r="71162"/>
            <a:stretch/>
          </p:blipFill>
          <p:spPr>
            <a:xfrm>
              <a:off x="2159000" y="2691205"/>
              <a:ext cx="1692054" cy="1828800"/>
            </a:xfrm>
            <a:prstGeom prst="rect">
              <a:avLst/>
            </a:prstGeom>
            <a:noFill/>
            <a:ln>
              <a:noFill/>
            </a:ln>
          </p:spPr>
        </p:pic>
        <p:pic>
          <p:nvPicPr>
            <p:cNvPr id="5" name="Shape 394" descr="2 Acquire.png"/>
            <p:cNvPicPr preferRelativeResize="0"/>
            <p:nvPr/>
          </p:nvPicPr>
          <p:blipFill rotWithShape="1">
            <a:blip r:embed="rId7">
              <a:alphaModFix/>
            </a:blip>
            <a:srcRect l="367" r="72428"/>
            <a:stretch/>
          </p:blipFill>
          <p:spPr>
            <a:xfrm>
              <a:off x="3833185" y="2767405"/>
              <a:ext cx="1639233" cy="1752599"/>
            </a:xfrm>
            <a:prstGeom prst="rect">
              <a:avLst/>
            </a:prstGeom>
            <a:noFill/>
            <a:ln>
              <a:noFill/>
            </a:ln>
          </p:spPr>
        </p:pic>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INTRODUCTION</a:t>
            </a:r>
          </a:p>
        </p:txBody>
      </p:sp>
      <p:sp>
        <p:nvSpPr>
          <p:cNvPr id="277" name="Shape 27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ASKING A GOOD QUESTION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TotalTime>
  <Words>2063</Words>
  <Application>Microsoft Office PowerPoint</Application>
  <PresentationFormat>Custom</PresentationFormat>
  <Paragraphs>356</Paragraphs>
  <Slides>54</Slides>
  <Notes>53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Georgia</vt:lpstr>
      <vt:lpstr>Oswald</vt:lpstr>
      <vt:lpstr>Impact</vt:lpstr>
      <vt:lpstr>Merriweather Sans</vt:lpstr>
      <vt:lpstr>White</vt:lpstr>
      <vt:lpstr>PowerPoint Presentation</vt:lpstr>
      <vt:lpstr>TODAY’S 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DUE DATE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Doug</cp:lastModifiedBy>
  <cp:revision>65</cp:revision>
  <dcterms:modified xsi:type="dcterms:W3CDTF">2016-08-27T01:58:59Z</dcterms:modified>
</cp:coreProperties>
</file>